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sldIdLst>
    <p:sldId id="256" r:id="rId2"/>
    <p:sldId id="265" r:id="rId3"/>
    <p:sldId id="258" r:id="rId4"/>
    <p:sldId id="257" r:id="rId5"/>
    <p:sldId id="259" r:id="rId6"/>
    <p:sldId id="266" r:id="rId7"/>
    <p:sldId id="267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Collects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b="0" dirty="0" smtClean="0"/>
            <a:t> </a:t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b="0" dirty="0" smtClean="0"/>
            <a:t> 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958F3-178F-4684-9314-75D3822D0D5E}" type="presOf" srcId="{6D4279D2-03BF-4B1D-B787-907508243DE8}" destId="{AD0FAD57-6986-4AE2-A3DE-AE00CF9B49C2}" srcOrd="0" destOrd="0" presId="urn:microsoft.com/office/officeart/2005/8/layout/hProcess9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E92D9E98-C500-4027-9EBD-DA956A1CF06A}" type="presOf" srcId="{1174BD7F-C4A9-4C61-BC33-523BD768E33F}" destId="{4C7C901D-E847-4BA3-AC60-D3B610B8E90D}" srcOrd="0" destOrd="0" presId="urn:microsoft.com/office/officeart/2005/8/layout/hProcess9"/>
    <dgm:cxn modelId="{A3137A88-81E8-4278-9B3D-AECB86239384}" type="presOf" srcId="{FA8087C9-2F58-48E2-BC46-2712743E9DEB}" destId="{E12E5BBC-717A-4906-B450-1D7042878745}" srcOrd="0" destOrd="0" presId="urn:microsoft.com/office/officeart/2005/8/layout/hProcess9"/>
    <dgm:cxn modelId="{5644FBEF-D2CC-4A7C-98F9-0503A56B8DD3}" type="presOf" srcId="{EF1C667A-D310-4763-ACC9-753BBCA9BFA9}" destId="{F5DBF1F5-1366-4F08-B66A-627EF92BC2DC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CDFDC7C9-E80D-4B73-A908-0189FF0770AC}" type="presParOf" srcId="{F5DBF1F5-1366-4F08-B66A-627EF92BC2DC}" destId="{FC7E71E9-C861-4252-A8B3-7133E3096461}" srcOrd="0" destOrd="0" presId="urn:microsoft.com/office/officeart/2005/8/layout/hProcess9"/>
    <dgm:cxn modelId="{161ACF3C-24DA-4F57-924F-CB1E895AC100}" type="presParOf" srcId="{F5DBF1F5-1366-4F08-B66A-627EF92BC2DC}" destId="{52A0DC1D-AA5A-422D-989B-688F8AFE066A}" srcOrd="1" destOrd="0" presId="urn:microsoft.com/office/officeart/2005/8/layout/hProcess9"/>
    <dgm:cxn modelId="{2CB0580C-29FD-418A-89F6-CB1AF2195BCC}" type="presParOf" srcId="{52A0DC1D-AA5A-422D-989B-688F8AFE066A}" destId="{AD0FAD57-6986-4AE2-A3DE-AE00CF9B49C2}" srcOrd="0" destOrd="0" presId="urn:microsoft.com/office/officeart/2005/8/layout/hProcess9"/>
    <dgm:cxn modelId="{09ACB15D-5908-4E19-B9F3-206E6AFBFAB3}" type="presParOf" srcId="{52A0DC1D-AA5A-422D-989B-688F8AFE066A}" destId="{BDC655D8-AA55-46D8-8B3D-C6DCFBE9A871}" srcOrd="1" destOrd="0" presId="urn:microsoft.com/office/officeart/2005/8/layout/hProcess9"/>
    <dgm:cxn modelId="{995DBA60-4795-4565-9CC6-06E251243C0F}" type="presParOf" srcId="{52A0DC1D-AA5A-422D-989B-688F8AFE066A}" destId="{4C7C901D-E847-4BA3-AC60-D3B610B8E90D}" srcOrd="2" destOrd="0" presId="urn:microsoft.com/office/officeart/2005/8/layout/hProcess9"/>
    <dgm:cxn modelId="{88295C40-EFBE-4629-B799-80CAA669E525}" type="presParOf" srcId="{52A0DC1D-AA5A-422D-989B-688F8AFE066A}" destId="{885B0510-1590-4CF0-AB53-647B5E678660}" srcOrd="3" destOrd="0" presId="urn:microsoft.com/office/officeart/2005/8/layout/hProcess9"/>
    <dgm:cxn modelId="{D2E8F5E5-1A11-437E-A4B1-961456E3B0AA}" type="presParOf" srcId="{52A0DC1D-AA5A-422D-989B-688F8AFE066A}" destId="{E12E5BBC-717A-4906-B450-1D7042878745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11EA3-287D-4726-A095-3A1EB377CA84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172D5-B3D6-4FC4-AD65-199411FE9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Fundamentals, 2010 Edition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Fundamentals, 2010 Edition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Fundamentals, 2010 Edition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Fundamentals, 2010 Edition Chapter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Fundamentals, 2010 Edition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64CFB0-E398-49E8-9B8C-AF98313A4651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27CF5-4154-478D-8259-A435DFAD8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age has a prominent role in every day life.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Computer &amp; Digital Systems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5A5C2-17ED-4E97-96AB-E4917942649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5775"/>
            <a:ext cx="8610600" cy="5026025"/>
          </a:xfrm>
        </p:spPr>
        <p:txBody>
          <a:bodyPr>
            <a:normAutofit/>
          </a:bodyPr>
          <a:lstStyle/>
          <a:p>
            <a:r>
              <a:rPr lang="en-US" dirty="0" smtClean="0"/>
              <a:t>Analysis &amp; design of digital electronic </a:t>
            </a:r>
            <a:r>
              <a:rPr lang="en-US" dirty="0" smtClean="0"/>
              <a:t>circuits</a:t>
            </a:r>
            <a:endParaRPr lang="en-US" dirty="0" smtClean="0"/>
          </a:p>
          <a:p>
            <a:r>
              <a:rPr lang="en-US" dirty="0" smtClean="0"/>
              <a:t>Why digital circuits?</a:t>
            </a:r>
          </a:p>
          <a:p>
            <a:pPr lvl="1"/>
            <a:r>
              <a:rPr lang="en-US" dirty="0" smtClean="0"/>
              <a:t>They are everywhere and generic</a:t>
            </a:r>
          </a:p>
          <a:p>
            <a:pPr lvl="1"/>
            <a:r>
              <a:rPr lang="en-US" dirty="0" smtClean="0"/>
              <a:t>digital computers, </a:t>
            </a:r>
            <a:r>
              <a:rPr lang="tr-TR" dirty="0" smtClean="0"/>
              <a:t>smart phones, </a:t>
            </a:r>
            <a:r>
              <a:rPr lang="en-US" dirty="0" smtClean="0"/>
              <a:t>data communication, digital recording, digital TV, many others</a:t>
            </a:r>
          </a:p>
          <a:p>
            <a:r>
              <a:rPr lang="en-US" dirty="0" smtClean="0"/>
              <a:t>Fundamental concepts in the design of digital systems</a:t>
            </a:r>
          </a:p>
          <a:p>
            <a:r>
              <a:rPr lang="en-US" dirty="0" smtClean="0"/>
              <a:t>Basic tools for the design of digital circuits</a:t>
            </a:r>
          </a:p>
          <a:p>
            <a:r>
              <a:rPr lang="en-US" dirty="0" smtClean="0"/>
              <a:t>Logic gates (AND, OR, NOT)</a:t>
            </a:r>
          </a:p>
          <a:p>
            <a:pPr lvl="1"/>
            <a:r>
              <a:rPr lang="en-US" dirty="0" smtClean="0"/>
              <a:t>Boolean algebra</a:t>
            </a:r>
          </a:p>
        </p:txBody>
      </p:sp>
      <p:pic>
        <p:nvPicPr>
          <p:cNvPr id="6" name="Picture 5" descr="iphone-5-release-da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228600"/>
            <a:ext cx="20970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device, operating under the control of instructions stored in its own 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2362200" y="2895600"/>
          <a:ext cx="44196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91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B7531"/>
                </a:solidFill>
              </a:rPr>
              <a:t>Information Processing Cycle</a:t>
            </a:r>
            <a:endParaRPr lang="en-US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rgbClr val="0070C0"/>
                </a:solidFill>
              </a:rPr>
              <a:t>DIGITAL COMPUTER: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686800" cy="57912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Consists of electronic components and electromechanical devices.</a:t>
            </a:r>
          </a:p>
          <a:p>
            <a:pPr algn="just"/>
            <a:r>
              <a:rPr lang="en-US" sz="2400" dirty="0" smtClean="0"/>
              <a:t>These components can maintain only  two discrete states (</a:t>
            </a:r>
            <a:r>
              <a:rPr lang="en-US" sz="2400" dirty="0" err="1" smtClean="0"/>
              <a:t>i.e</a:t>
            </a:r>
            <a:r>
              <a:rPr lang="en-US" sz="2400" dirty="0" smtClean="0"/>
              <a:t> high voltage/low voltage or ON/OFF). </a:t>
            </a:r>
          </a:p>
          <a:p>
            <a:pPr algn="just"/>
            <a:r>
              <a:rPr lang="en-US" sz="2400" dirty="0" smtClean="0"/>
              <a:t>The word digital implies that the information in the computer is represented by variables that take a finite number of discrete values (0 or 1). </a:t>
            </a:r>
          </a:p>
          <a:p>
            <a:pPr algn="just"/>
            <a:r>
              <a:rPr lang="en-US" sz="2400" dirty="0" smtClean="0"/>
              <a:t>By using various coding techniques (groups of bits) can be made to represent not only binary numbers but also other decimal digits, letters, or meaningful symbols</a:t>
            </a:r>
          </a:p>
          <a:p>
            <a:pPr algn="just"/>
            <a:r>
              <a:rPr lang="en-US" sz="2400" dirty="0" smtClean="0"/>
              <a:t>Digital computer’s functions are:</a:t>
            </a:r>
          </a:p>
          <a:p>
            <a:pPr lvl="1" algn="just"/>
            <a:r>
              <a:rPr lang="en-US" sz="2400" dirty="0" smtClean="0"/>
              <a:t>General Purpose machine </a:t>
            </a:r>
          </a:p>
          <a:p>
            <a:pPr lvl="1" algn="just"/>
            <a:r>
              <a:rPr lang="en-US" sz="2400" dirty="0" smtClean="0"/>
              <a:t>more reliable and accurate results.</a:t>
            </a:r>
          </a:p>
          <a:p>
            <a:pPr lvl="1" algn="just"/>
            <a:r>
              <a:rPr lang="en-US" sz="2400" dirty="0" smtClean="0"/>
              <a:t>Count Quantities rather than measuring</a:t>
            </a:r>
          </a:p>
          <a:p>
            <a:pPr lvl="1" algn="just"/>
            <a:r>
              <a:rPr lang="en-US" sz="2400" dirty="0" smtClean="0"/>
              <a:t>Input / Output in digits as well as in graphical form.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0850" y="4287838"/>
            <a:ext cx="21145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Block Diagram of Digital Computer</a:t>
            </a:r>
            <a:endParaRPr lang="en-US" u="sng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1978" y="1600200"/>
            <a:ext cx="4849622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4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</a:rPr>
              <a:t>DIGITAL SYSTEM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15161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Implementation of digital computer is known as digital system.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Digital Computers have been made possible  many scientific, industrial, and commercial advances that would have been unattainable otherwise.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Our space program would have been impossible without real-time, continuous computer monitoring.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Business enterprises function efficiently only with the aid of automatic data processing.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Air traffic control, space guidance, the educational field and many other areas also uses digital systems.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Other examples include telephone switching exchanges, digital voltmeters, digital counters, electronic calculators, and digital displays.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 From these applications, the appropriate name for a digital computer would be a “Discrete  Information Processing System”.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200" dirty="0" smtClean="0"/>
              <a:t>Digital computer is the interconnection of digital modules.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Your Board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B8F2F-1E57-41E4-A966-828CBD7D069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5850" y="1270000"/>
            <a:ext cx="6816725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pic>
        <p:nvPicPr>
          <p:cNvPr id="8" name="Content Placeholder 7" descr="CFig4-36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076" y="1600200"/>
            <a:ext cx="398284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 smtClean="0"/>
              <a:t>bus</a:t>
            </a:r>
          </a:p>
          <a:p>
            <a:pPr lvl="1"/>
            <a:r>
              <a:rPr lang="en-US" dirty="0" smtClean="0"/>
              <a:t>Control bus</a:t>
            </a:r>
            <a:endParaRPr lang="en-US" dirty="0" smtClean="0"/>
          </a:p>
          <a:p>
            <a:r>
              <a:rPr lang="en-US" dirty="0" smtClean="0"/>
              <a:t>A computer can have these basic types of buses: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System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endParaRPr lang="en-US" b="1" dirty="0" smtClean="0">
              <a:solidFill>
                <a:srgbClr val="A52439"/>
              </a:solidFill>
            </a:endParaRP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Expansion bus</a:t>
            </a:r>
            <a:endParaRPr lang="en-US" b="1" dirty="0">
              <a:solidFill>
                <a:srgbClr val="A524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pic>
        <p:nvPicPr>
          <p:cNvPr id="9" name="Content Placeholder 8" descr="CFig4-2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952" y="1600200"/>
            <a:ext cx="7378095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</TotalTime>
  <Words>416</Words>
  <Application>Microsoft Office PowerPoint</Application>
  <PresentationFormat>On-screen Show (4:3)</PresentationFormat>
  <Paragraphs>58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Digital Computer &amp; Digital Systems</vt:lpstr>
      <vt:lpstr>Motivation</vt:lpstr>
      <vt:lpstr>What Is a Computer?</vt:lpstr>
      <vt:lpstr>DIGITAL COMPUTER:</vt:lpstr>
      <vt:lpstr>Block Diagram of Digital Computer</vt:lpstr>
      <vt:lpstr>DIGITAL SYSTEM</vt:lpstr>
      <vt:lpstr>Your Board</vt:lpstr>
      <vt:lpstr>Buses</vt:lpstr>
      <vt:lpstr>Ports and Connectors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Power By Gmc</cp:lastModifiedBy>
  <cp:revision>25</cp:revision>
  <dcterms:created xsi:type="dcterms:W3CDTF">2007-05-20T19:10:56Z</dcterms:created>
  <dcterms:modified xsi:type="dcterms:W3CDTF">2015-05-02T17:10:48Z</dcterms:modified>
</cp:coreProperties>
</file>