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2" r:id="rId6"/>
    <p:sldId id="261" r:id="rId7"/>
    <p:sldId id="272" r:id="rId8"/>
    <p:sldId id="260" r:id="rId9"/>
    <p:sldId id="263" r:id="rId10"/>
    <p:sldId id="273" r:id="rId11"/>
    <p:sldId id="274" r:id="rId12"/>
    <p:sldId id="275" r:id="rId13"/>
    <p:sldId id="277" r:id="rId14"/>
    <p:sldId id="278" r:id="rId15"/>
    <p:sldId id="279" r:id="rId16"/>
    <p:sldId id="280" r:id="rId17"/>
    <p:sldId id="265" r:id="rId18"/>
    <p:sldId id="264" r:id="rId19"/>
    <p:sldId id="266" r:id="rId20"/>
    <p:sldId id="267" r:id="rId21"/>
    <p:sldId id="268" r:id="rId22"/>
    <p:sldId id="269" r:id="rId23"/>
    <p:sldId id="2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hmooda yaqoob" initials="my" lastIdx="1" clrIdx="0">
    <p:extLst>
      <p:ext uri="{19B8F6BF-5375-455C-9EA6-DF929625EA0E}">
        <p15:presenceInfo xmlns:p15="http://schemas.microsoft.com/office/powerpoint/2012/main" xmlns="" userId="e2e2e794bb10e19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691" autoAdjust="0"/>
    <p:restoredTop sz="94660"/>
  </p:normalViewPr>
  <p:slideViewPr>
    <p:cSldViewPr snapToGrid="0">
      <p:cViewPr varScale="1">
        <p:scale>
          <a:sx n="46" d="100"/>
          <a:sy n="46" d="100"/>
        </p:scale>
        <p:origin x="-126" y="-72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10-24T00:31:09.258" idx="1">
    <p:pos x="10" y="10"/>
    <p:text/>
    <p:extLst>
      <p:ext uri="{C676402C-5697-4E1C-873F-D02D1690AC5C}">
        <p15:threadingInfo xmlns:p15="http://schemas.microsoft.com/office/powerpoint/2012/main" xmlns=""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B128A0-4164-4174-ADC8-C3E9CAA98B3D}"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4087917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B128A0-4164-4174-ADC8-C3E9CAA98B3D}"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3333215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B128A0-4164-4174-ADC8-C3E9CAA98B3D}"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3232881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B128A0-4164-4174-ADC8-C3E9CAA98B3D}"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3726293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B128A0-4164-4174-ADC8-C3E9CAA98B3D}"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11790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B128A0-4164-4174-ADC8-C3E9CAA98B3D}"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1549807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B128A0-4164-4174-ADC8-C3E9CAA98B3D}" type="datetimeFigureOut">
              <a:rPr lang="en-US" smtClean="0"/>
              <a:pPr/>
              <a:t>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1484355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B128A0-4164-4174-ADC8-C3E9CAA98B3D}" type="datetimeFigureOut">
              <a:rPr lang="en-US" smtClean="0"/>
              <a:pPr/>
              <a:t>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1992424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B128A0-4164-4174-ADC8-C3E9CAA98B3D}" type="datetimeFigureOut">
              <a:rPr lang="en-US" smtClean="0"/>
              <a:pPr/>
              <a:t>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9079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B128A0-4164-4174-ADC8-C3E9CAA98B3D}"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373256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B128A0-4164-4174-ADC8-C3E9CAA98B3D}"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3092654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128A0-4164-4174-ADC8-C3E9CAA98B3D}" type="datetimeFigureOut">
              <a:rPr lang="en-US" smtClean="0"/>
              <a:pPr/>
              <a:t>2/20/2017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9FF84-2D4A-4C83-9F5D-54806633BAE2}" type="slidenum">
              <a:rPr lang="en-US" smtClean="0"/>
              <a:pPr/>
              <a:t>‹#›</a:t>
            </a:fld>
            <a:endParaRPr lang="en-US"/>
          </a:p>
        </p:txBody>
      </p:sp>
    </p:spTree>
    <p:extLst>
      <p:ext uri="{BB962C8B-B14F-4D97-AF65-F5344CB8AC3E}">
        <p14:creationId xmlns:p14="http://schemas.microsoft.com/office/powerpoint/2010/main" xmlns="" val="2720762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043238"/>
          </a:xfrm>
        </p:spPr>
        <p:txBody>
          <a:bodyPr>
            <a:normAutofit/>
          </a:bodyPr>
          <a:lstStyle/>
          <a:p>
            <a:r>
              <a:rPr lang="en-US" dirty="0" smtClean="0"/>
              <a:t>Computer codes</a:t>
            </a:r>
            <a:br>
              <a:rPr lang="en-US" dirty="0" smtClean="0"/>
            </a:br>
            <a:r>
              <a:rPr lang="en-US" sz="2200" dirty="0" smtClean="0"/>
              <a:t>the representation of all numeric data and non-numeric data in binary digits is known as computer codes.</a:t>
            </a:r>
            <a:br>
              <a:rPr lang="en-US" sz="2200" dirty="0" smtClean="0"/>
            </a:br>
            <a:r>
              <a:rPr lang="en-US" sz="2200" dirty="0" smtClean="0"/>
              <a:t>The computer code is represented in different coding schemes.</a:t>
            </a:r>
            <a:endParaRPr lang="en-US" sz="2200" dirty="0"/>
          </a:p>
        </p:txBody>
      </p:sp>
    </p:spTree>
    <p:extLst>
      <p:ext uri="{BB962C8B-B14F-4D97-AF65-F5344CB8AC3E}">
        <p14:creationId xmlns:p14="http://schemas.microsoft.com/office/powerpoint/2010/main" xmlns="" val="1463315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Weighted Codes</a:t>
            </a:r>
            <a:endParaRPr lang="en-US" b="1" u="sng" dirty="0"/>
          </a:p>
        </p:txBody>
      </p:sp>
      <p:sp>
        <p:nvSpPr>
          <p:cNvPr id="3" name="Content Placeholder 2"/>
          <p:cNvSpPr>
            <a:spLocks noGrp="1"/>
          </p:cNvSpPr>
          <p:nvPr>
            <p:ph idx="1"/>
          </p:nvPr>
        </p:nvSpPr>
        <p:spPr/>
        <p:txBody>
          <a:bodyPr/>
          <a:lstStyle/>
          <a:p>
            <a:pPr>
              <a:buNone/>
            </a:pPr>
            <a:r>
              <a:rPr lang="en-US" b="1" dirty="0" smtClean="0"/>
              <a:t>(A) </a:t>
            </a:r>
            <a:r>
              <a:rPr lang="en-US" b="1" u="sng" dirty="0" smtClean="0"/>
              <a:t>The BCD Code</a:t>
            </a:r>
          </a:p>
          <a:p>
            <a:r>
              <a:rPr lang="en-US" dirty="0" smtClean="0"/>
              <a:t>Binary Coded Decimal (BCD) code is a 4-bit binary code for each decimal digit in a number.</a:t>
            </a:r>
          </a:p>
          <a:p>
            <a:r>
              <a:rPr lang="en-US" dirty="0" smtClean="0"/>
              <a:t>A number with  </a:t>
            </a:r>
            <a:r>
              <a:rPr lang="en-US" b="1" i="1" dirty="0" smtClean="0">
                <a:solidFill>
                  <a:schemeClr val="accent6"/>
                </a:solidFill>
              </a:rPr>
              <a:t>k</a:t>
            </a:r>
            <a:r>
              <a:rPr lang="en-US" i="1" dirty="0" smtClean="0"/>
              <a:t> decimal digits will  </a:t>
            </a:r>
            <a:r>
              <a:rPr lang="en-US" dirty="0" smtClean="0"/>
              <a:t>require </a:t>
            </a:r>
            <a:r>
              <a:rPr lang="en-US" b="1" dirty="0" smtClean="0">
                <a:solidFill>
                  <a:schemeClr val="accent6"/>
                </a:solidFill>
              </a:rPr>
              <a:t>4k</a:t>
            </a:r>
            <a:r>
              <a:rPr lang="en-US" dirty="0" smtClean="0"/>
              <a:t> bits in BCD.</a:t>
            </a:r>
          </a:p>
          <a:p>
            <a:r>
              <a:rPr lang="en-US" dirty="0" smtClean="0"/>
              <a:t>No need to perform arithmetic operations to convert decimal numbers into BCD code.</a:t>
            </a:r>
          </a:p>
          <a:p>
            <a:pPr>
              <a:buNone/>
            </a:pPr>
            <a:endParaRPr lang="en-US" dirty="0" smtClean="0"/>
          </a:p>
        </p:txBody>
      </p:sp>
      <p:graphicFrame>
        <p:nvGraphicFramePr>
          <p:cNvPr id="8" name="Table 7"/>
          <p:cNvGraphicFramePr>
            <a:graphicFrameLocks noGrp="1"/>
          </p:cNvGraphicFramePr>
          <p:nvPr/>
        </p:nvGraphicFramePr>
        <p:xfrm>
          <a:off x="3048000" y="4471688"/>
          <a:ext cx="6096000" cy="222504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smtClean="0"/>
                        <a:t>Decimal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BCD Code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Decimal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BCD Code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0101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0001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0110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0010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0111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0011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0100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9</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1001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501044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BCD Code</a:t>
            </a:r>
            <a:endParaRPr lang="en-US" b="1" dirty="0"/>
          </a:p>
        </p:txBody>
      </p:sp>
      <p:sp>
        <p:nvSpPr>
          <p:cNvPr id="3" name="Content Placeholder 2"/>
          <p:cNvSpPr>
            <a:spLocks noGrp="1"/>
          </p:cNvSpPr>
          <p:nvPr>
            <p:ph idx="1"/>
          </p:nvPr>
        </p:nvSpPr>
        <p:spPr/>
        <p:txBody>
          <a:bodyPr>
            <a:normAutofit lnSpcReduction="10000"/>
          </a:bodyPr>
          <a:lstStyle/>
          <a:p>
            <a:r>
              <a:rPr lang="en-US" dirty="0" smtClean="0"/>
              <a:t>The first 10 combinations represent the decimal digits 0 to 9 and the remaining six 4-bit combinations 1010, 1011, 1100, 1101, 1110 and 1111 are considered to be invalid and do not exist.</a:t>
            </a:r>
          </a:p>
          <a:p>
            <a:r>
              <a:rPr lang="en-US" dirty="0" smtClean="0"/>
              <a:t>Examples:</a:t>
            </a:r>
          </a:p>
          <a:p>
            <a:pPr lvl="1">
              <a:buFont typeface="Wingdings" pitchFamily="2" charset="2"/>
              <a:buChar char="§"/>
            </a:pPr>
            <a:r>
              <a:rPr lang="en-US" dirty="0" smtClean="0">
                <a:solidFill>
                  <a:schemeClr val="accent6"/>
                </a:solidFill>
              </a:rPr>
              <a:t>45</a:t>
            </a:r>
            <a:r>
              <a:rPr lang="en-US" dirty="0" smtClean="0"/>
              <a:t> decimal number is equivalent in BCD </a:t>
            </a:r>
            <a:r>
              <a:rPr lang="en-US" b="1" u="sng" dirty="0" smtClean="0"/>
              <a:t>0100</a:t>
            </a:r>
            <a:r>
              <a:rPr lang="en-US" b="1" dirty="0" smtClean="0"/>
              <a:t> </a:t>
            </a:r>
            <a:r>
              <a:rPr lang="en-US" b="1" u="sng" dirty="0" smtClean="0"/>
              <a:t>0101</a:t>
            </a:r>
            <a:r>
              <a:rPr lang="en-US" dirty="0" smtClean="0"/>
              <a:t>.</a:t>
            </a:r>
          </a:p>
          <a:p>
            <a:pPr lvl="1">
              <a:buFont typeface="Wingdings" pitchFamily="2" charset="2"/>
              <a:buChar char="§"/>
            </a:pPr>
            <a:r>
              <a:rPr lang="en-US" dirty="0" smtClean="0">
                <a:solidFill>
                  <a:schemeClr val="accent6"/>
                </a:solidFill>
              </a:rPr>
              <a:t>2067</a:t>
            </a:r>
            <a:r>
              <a:rPr lang="en-US" dirty="0" smtClean="0"/>
              <a:t> decimal number = </a:t>
            </a:r>
            <a:r>
              <a:rPr lang="en-US" b="1" dirty="0" smtClean="0"/>
              <a:t>0010 0000 0110 0111</a:t>
            </a:r>
            <a:r>
              <a:rPr lang="en-US" dirty="0" smtClean="0"/>
              <a:t> in BCD</a:t>
            </a:r>
          </a:p>
          <a:p>
            <a:r>
              <a:rPr lang="en-US" b="1" u="sng" dirty="0" smtClean="0"/>
              <a:t>BCD Addition:</a:t>
            </a:r>
          </a:p>
          <a:p>
            <a:pPr lvl="1"/>
            <a:r>
              <a:rPr lang="en-US" dirty="0" smtClean="0"/>
              <a:t>Multi-digit BCD numbers can be added together.</a:t>
            </a:r>
          </a:p>
          <a:p>
            <a:pPr lvl="1">
              <a:buNone/>
            </a:pPr>
            <a:r>
              <a:rPr lang="en-US" dirty="0" smtClean="0"/>
              <a:t>			23 	0010 0011</a:t>
            </a:r>
          </a:p>
          <a:p>
            <a:pPr lvl="1">
              <a:buNone/>
            </a:pPr>
            <a:r>
              <a:rPr lang="en-US" dirty="0" smtClean="0"/>
              <a:t>		+	</a:t>
            </a:r>
            <a:r>
              <a:rPr lang="en-US" u="sng" dirty="0" smtClean="0"/>
              <a:t>45 	0100 0101</a:t>
            </a:r>
          </a:p>
          <a:p>
            <a:pPr lvl="1">
              <a:buNone/>
            </a:pPr>
            <a:r>
              <a:rPr lang="en-US" dirty="0" smtClean="0"/>
              <a:t>			68 	0110 1000</a:t>
            </a:r>
            <a:endParaRPr lang="en-US" dirty="0"/>
          </a:p>
        </p:txBody>
      </p:sp>
    </p:spTree>
    <p:extLst>
      <p:ext uri="{BB962C8B-B14F-4D97-AF65-F5344CB8AC3E}">
        <p14:creationId xmlns:p14="http://schemas.microsoft.com/office/powerpoint/2010/main" xmlns="" val="2409337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22288"/>
            <a:ext cx="8839200" cy="6735712"/>
          </a:xfrm>
        </p:spPr>
        <p:txBody>
          <a:bodyPr/>
          <a:lstStyle/>
          <a:p>
            <a:r>
              <a:rPr lang="en-US" dirty="0" smtClean="0"/>
              <a:t>Consider the next example where the least significant numbers add up to a number greater than 9 for which there is no valid BCD code</a:t>
            </a:r>
          </a:p>
          <a:p>
            <a:pPr>
              <a:buNone/>
            </a:pPr>
            <a:r>
              <a:rPr lang="en-US" dirty="0" smtClean="0"/>
              <a:t>			23 	0010 0011</a:t>
            </a:r>
          </a:p>
          <a:p>
            <a:pPr>
              <a:buNone/>
            </a:pPr>
            <a:r>
              <a:rPr lang="en-US" dirty="0" smtClean="0"/>
              <a:t>		+	</a:t>
            </a:r>
            <a:r>
              <a:rPr lang="en-US" u="sng" dirty="0" smtClean="0"/>
              <a:t>48 	0100 1000</a:t>
            </a:r>
          </a:p>
          <a:p>
            <a:pPr>
              <a:buNone/>
            </a:pPr>
            <a:r>
              <a:rPr lang="en-US" dirty="0" smtClean="0"/>
              <a:t>			71 	0110 1011</a:t>
            </a:r>
          </a:p>
          <a:p>
            <a:r>
              <a:rPr lang="en-US" dirty="0" smtClean="0"/>
              <a:t>In such cases, add 0110 (6) in invalid BCD code, if a carry results, it is added to the next most significant digit. Thus</a:t>
            </a:r>
          </a:p>
          <a:p>
            <a:pPr>
              <a:buNone/>
            </a:pPr>
            <a:r>
              <a:rPr lang="en-US" dirty="0" smtClean="0"/>
              <a:t>			</a:t>
            </a:r>
            <a:r>
              <a:rPr lang="en-US" sz="2000" dirty="0"/>
              <a:t>23 	0010 0011</a:t>
            </a:r>
          </a:p>
          <a:p>
            <a:pPr>
              <a:buNone/>
            </a:pPr>
            <a:r>
              <a:rPr lang="en-US" sz="2000" dirty="0"/>
              <a:t>		+	</a:t>
            </a:r>
            <a:r>
              <a:rPr lang="en-US" sz="2000" u="sng" dirty="0"/>
              <a:t>48 	0100 1000</a:t>
            </a:r>
          </a:p>
          <a:p>
            <a:pPr>
              <a:buNone/>
            </a:pPr>
            <a:r>
              <a:rPr lang="en-US" sz="2000" dirty="0"/>
              <a:t>				     1</a:t>
            </a:r>
          </a:p>
          <a:p>
            <a:pPr>
              <a:buNone/>
            </a:pPr>
            <a:r>
              <a:rPr lang="en-US" sz="2000" dirty="0"/>
              <a:t>			 	0110 1011</a:t>
            </a:r>
          </a:p>
          <a:p>
            <a:pPr>
              <a:buNone/>
            </a:pPr>
            <a:r>
              <a:rPr lang="en-US" sz="2000" dirty="0"/>
              <a:t>				      + </a:t>
            </a:r>
            <a:r>
              <a:rPr lang="en-US" sz="2000" u="sng" dirty="0"/>
              <a:t>0110</a:t>
            </a:r>
          </a:p>
          <a:p>
            <a:pPr>
              <a:buNone/>
            </a:pPr>
            <a:r>
              <a:rPr lang="en-US" sz="2000" dirty="0"/>
              <a:t>			71  &lt;-&gt;	0111 0001</a:t>
            </a:r>
          </a:p>
        </p:txBody>
      </p:sp>
    </p:spTree>
    <p:extLst>
      <p:ext uri="{BB962C8B-B14F-4D97-AF65-F5344CB8AC3E}">
        <p14:creationId xmlns:p14="http://schemas.microsoft.com/office/powerpoint/2010/main" xmlns="" val="2244375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38168"/>
            <a:ext cx="8839200" cy="762000"/>
          </a:xfrm>
        </p:spPr>
        <p:txBody>
          <a:bodyPr/>
          <a:lstStyle/>
          <a:p>
            <a:r>
              <a:rPr lang="en-US" dirty="0" smtClean="0"/>
              <a:t>Gray Code (non-</a:t>
            </a:r>
            <a:r>
              <a:rPr lang="en-US" dirty="0" err="1" smtClean="0"/>
              <a:t>wieghted</a:t>
            </a:r>
            <a:r>
              <a:rPr lang="en-US" dirty="0" smtClean="0"/>
              <a:t> code)</a:t>
            </a:r>
            <a:endParaRPr lang="en-US" dirty="0"/>
          </a:p>
        </p:txBody>
      </p:sp>
      <p:sp>
        <p:nvSpPr>
          <p:cNvPr id="3" name="Content Placeholder 2"/>
          <p:cNvSpPr>
            <a:spLocks noGrp="1"/>
          </p:cNvSpPr>
          <p:nvPr>
            <p:ph idx="1"/>
          </p:nvPr>
        </p:nvSpPr>
        <p:spPr>
          <a:xfrm>
            <a:off x="1676400" y="936176"/>
            <a:ext cx="8839200" cy="5257800"/>
          </a:xfrm>
        </p:spPr>
        <p:txBody>
          <a:bodyPr/>
          <a:lstStyle/>
          <a:p>
            <a:r>
              <a:rPr lang="en-US" dirty="0" smtClean="0"/>
              <a:t>The Gray code does not have any weights assigned to its bit positions (non-positional code).</a:t>
            </a:r>
          </a:p>
          <a:p>
            <a:r>
              <a:rPr lang="en-US" dirty="0" smtClean="0"/>
              <a:t>The Gray code is different from the unsigned binary code as successive values of Gray code </a:t>
            </a:r>
            <a:r>
              <a:rPr lang="en-US" b="1" i="1" dirty="0" smtClean="0"/>
              <a:t>differ by only one bit</a:t>
            </a:r>
            <a:r>
              <a:rPr lang="en-US" dirty="0" smtClean="0"/>
              <a:t>.</a:t>
            </a:r>
          </a:p>
          <a:p>
            <a:r>
              <a:rPr lang="en-US" dirty="0" smtClean="0"/>
              <a:t>The bits in </a:t>
            </a:r>
            <a:r>
              <a:rPr lang="en-US" b="1" dirty="0" smtClean="0"/>
              <a:t>Red </a:t>
            </a:r>
            <a:r>
              <a:rPr lang="en-US" dirty="0" smtClean="0"/>
              <a:t>change in successive values of Gray code representation.</a:t>
            </a:r>
          </a:p>
          <a:p>
            <a:endParaRPr lang="en-US" dirty="0"/>
          </a:p>
        </p:txBody>
      </p:sp>
      <p:sp>
        <p:nvSpPr>
          <p:cNvPr id="4" name="Slide Number Placeholder 3"/>
          <p:cNvSpPr>
            <a:spLocks noGrp="1"/>
          </p:cNvSpPr>
          <p:nvPr>
            <p:ph type="sldNum" sz="quarter" idx="12"/>
          </p:nvPr>
        </p:nvSpPr>
        <p:spPr/>
        <p:txBody>
          <a:bodyPr/>
          <a:lstStyle/>
          <a:p>
            <a:pPr>
              <a:defRPr/>
            </a:pPr>
            <a:fld id="{B90D8866-F198-4F85-A8BA-388735B01C00}" type="slidenum">
              <a:rPr lang="en-US" altLang="en-US" smtClean="0"/>
              <a:pPr>
                <a:defRPr/>
              </a:pPr>
              <a:t>13</a:t>
            </a:fld>
            <a:endParaRPr lang="en-US" altLang="en-US"/>
          </a:p>
        </p:txBody>
      </p:sp>
      <p:graphicFrame>
        <p:nvGraphicFramePr>
          <p:cNvPr id="5" name="Table 4"/>
          <p:cNvGraphicFramePr>
            <a:graphicFrameLocks noGrp="1"/>
          </p:cNvGraphicFramePr>
          <p:nvPr/>
        </p:nvGraphicFramePr>
        <p:xfrm>
          <a:off x="2123584" y="4160200"/>
          <a:ext cx="8253018" cy="2471688"/>
        </p:xfrm>
        <a:graphic>
          <a:graphicData uri="http://schemas.openxmlformats.org/drawingml/2006/table">
            <a:tbl>
              <a:tblPr firstRow="1" bandRow="1">
                <a:tableStyleId>{5C22544A-7EE6-4342-B048-85BDC9FD1C3A}</a:tableStyleId>
              </a:tblPr>
              <a:tblGrid>
                <a:gridCol w="1375503"/>
                <a:gridCol w="1375503"/>
                <a:gridCol w="1375503"/>
                <a:gridCol w="1375503"/>
                <a:gridCol w="1375503"/>
                <a:gridCol w="1375503"/>
              </a:tblGrid>
              <a:tr h="411948">
                <a:tc>
                  <a:txBody>
                    <a:bodyPr/>
                    <a:lstStyle/>
                    <a:p>
                      <a:r>
                        <a:rPr lang="en-US" dirty="0" smtClean="0"/>
                        <a:t>Decimal</a:t>
                      </a:r>
                      <a:endParaRPr lang="en-US" dirty="0"/>
                    </a:p>
                  </a:txBody>
                  <a:tcPr/>
                </a:tc>
                <a:tc>
                  <a:txBody>
                    <a:bodyPr/>
                    <a:lstStyle/>
                    <a:p>
                      <a:r>
                        <a:rPr lang="en-US" dirty="0" smtClean="0"/>
                        <a:t>Binary</a:t>
                      </a:r>
                      <a:endParaRPr lang="en-US" dirty="0"/>
                    </a:p>
                  </a:txBody>
                  <a:tcPr/>
                </a:tc>
                <a:tc>
                  <a:txBody>
                    <a:bodyPr/>
                    <a:lstStyle/>
                    <a:p>
                      <a:r>
                        <a:rPr lang="en-US" dirty="0" smtClean="0"/>
                        <a:t>Gray Code</a:t>
                      </a:r>
                      <a:endParaRPr lang="en-US" dirty="0"/>
                    </a:p>
                  </a:txBody>
                  <a:tcPr/>
                </a:tc>
                <a:tc>
                  <a:txBody>
                    <a:bodyPr/>
                    <a:lstStyle/>
                    <a:p>
                      <a:r>
                        <a:rPr lang="en-US" dirty="0" smtClean="0"/>
                        <a:t>Decimal</a:t>
                      </a:r>
                      <a:endParaRPr lang="en-US" dirty="0"/>
                    </a:p>
                  </a:txBody>
                  <a:tcPr/>
                </a:tc>
                <a:tc>
                  <a:txBody>
                    <a:bodyPr/>
                    <a:lstStyle/>
                    <a:p>
                      <a:r>
                        <a:rPr lang="en-US" dirty="0" smtClean="0"/>
                        <a:t>Binary</a:t>
                      </a:r>
                      <a:endParaRPr lang="en-US" dirty="0"/>
                    </a:p>
                  </a:txBody>
                  <a:tcPr/>
                </a:tc>
                <a:tc>
                  <a:txBody>
                    <a:bodyPr/>
                    <a:lstStyle/>
                    <a:p>
                      <a:r>
                        <a:rPr lang="en-US" dirty="0" smtClean="0"/>
                        <a:t>Gray Code</a:t>
                      </a:r>
                      <a:endParaRPr lang="en-US" dirty="0"/>
                    </a:p>
                  </a:txBody>
                  <a:tcPr/>
                </a:tc>
              </a:tr>
              <a:tr h="411948">
                <a:tc>
                  <a:txBody>
                    <a:bodyPr/>
                    <a:lstStyle/>
                    <a:p>
                      <a:r>
                        <a:rPr lang="en-US" dirty="0" smtClean="0"/>
                        <a:t>0</a:t>
                      </a:r>
                      <a:endParaRPr lang="en-US" dirty="0"/>
                    </a:p>
                  </a:txBody>
                  <a:tcPr/>
                </a:tc>
                <a:tc>
                  <a:txBody>
                    <a:bodyPr/>
                    <a:lstStyle/>
                    <a:p>
                      <a:r>
                        <a:rPr lang="en-US" dirty="0" smtClean="0"/>
                        <a:t>0000</a:t>
                      </a:r>
                      <a:endParaRPr lang="en-US" dirty="0"/>
                    </a:p>
                  </a:txBody>
                  <a:tcPr/>
                </a:tc>
                <a:tc>
                  <a:txBody>
                    <a:bodyPr/>
                    <a:lstStyle/>
                    <a:p>
                      <a:r>
                        <a:rPr lang="en-US" dirty="0" smtClean="0"/>
                        <a:t>0000</a:t>
                      </a:r>
                      <a:endParaRPr lang="en-US" dirty="0"/>
                    </a:p>
                  </a:txBody>
                  <a:tcPr/>
                </a:tc>
                <a:tc>
                  <a:txBody>
                    <a:bodyPr/>
                    <a:lstStyle/>
                    <a:p>
                      <a:r>
                        <a:rPr lang="en-US" dirty="0" smtClean="0"/>
                        <a:t>5</a:t>
                      </a:r>
                      <a:endParaRPr lang="en-US" dirty="0"/>
                    </a:p>
                  </a:txBody>
                  <a:tcPr/>
                </a:tc>
                <a:tc>
                  <a:txBody>
                    <a:bodyPr/>
                    <a:lstStyle/>
                    <a:p>
                      <a:r>
                        <a:rPr lang="en-US" dirty="0" smtClean="0"/>
                        <a:t>0101</a:t>
                      </a:r>
                      <a:endParaRPr lang="en-US" dirty="0"/>
                    </a:p>
                  </a:txBody>
                  <a:tcPr/>
                </a:tc>
                <a:tc>
                  <a:txBody>
                    <a:bodyPr/>
                    <a:lstStyle/>
                    <a:p>
                      <a:r>
                        <a:rPr lang="en-US" dirty="0" smtClean="0"/>
                        <a:t>011</a:t>
                      </a:r>
                      <a:r>
                        <a:rPr lang="en-US" b="1" dirty="0" smtClean="0">
                          <a:solidFill>
                            <a:srgbClr val="FF0000"/>
                          </a:solidFill>
                        </a:rPr>
                        <a:t>1</a:t>
                      </a:r>
                      <a:endParaRPr lang="en-US" b="1" dirty="0">
                        <a:solidFill>
                          <a:srgbClr val="FF0000"/>
                        </a:solidFill>
                      </a:endParaRPr>
                    </a:p>
                  </a:txBody>
                  <a:tcPr/>
                </a:tc>
              </a:tr>
              <a:tr h="411948">
                <a:tc>
                  <a:txBody>
                    <a:bodyPr/>
                    <a:lstStyle/>
                    <a:p>
                      <a:r>
                        <a:rPr lang="en-US" dirty="0" smtClean="0"/>
                        <a:t>1</a:t>
                      </a:r>
                      <a:endParaRPr lang="en-US" dirty="0"/>
                    </a:p>
                  </a:txBody>
                  <a:tcPr/>
                </a:tc>
                <a:tc>
                  <a:txBody>
                    <a:bodyPr/>
                    <a:lstStyle/>
                    <a:p>
                      <a:r>
                        <a:rPr lang="en-US" dirty="0" smtClean="0"/>
                        <a:t>0001</a:t>
                      </a:r>
                      <a:endParaRPr lang="en-US" dirty="0"/>
                    </a:p>
                  </a:txBody>
                  <a:tcPr/>
                </a:tc>
                <a:tc>
                  <a:txBody>
                    <a:bodyPr/>
                    <a:lstStyle/>
                    <a:p>
                      <a:r>
                        <a:rPr lang="en-US" dirty="0" smtClean="0"/>
                        <a:t>000</a:t>
                      </a:r>
                      <a:r>
                        <a:rPr lang="en-US" b="1" dirty="0" smtClean="0">
                          <a:solidFill>
                            <a:srgbClr val="FF0000"/>
                          </a:solidFill>
                        </a:rPr>
                        <a:t>1</a:t>
                      </a:r>
                      <a:endParaRPr lang="en-US" b="1" dirty="0">
                        <a:solidFill>
                          <a:srgbClr val="FF0000"/>
                        </a:solidFill>
                      </a:endParaRPr>
                    </a:p>
                  </a:txBody>
                  <a:tcPr/>
                </a:tc>
                <a:tc>
                  <a:txBody>
                    <a:bodyPr/>
                    <a:lstStyle/>
                    <a:p>
                      <a:r>
                        <a:rPr lang="en-US" dirty="0" smtClean="0"/>
                        <a:t>6</a:t>
                      </a:r>
                      <a:endParaRPr lang="en-US" dirty="0"/>
                    </a:p>
                  </a:txBody>
                  <a:tcPr/>
                </a:tc>
                <a:tc>
                  <a:txBody>
                    <a:bodyPr/>
                    <a:lstStyle/>
                    <a:p>
                      <a:r>
                        <a:rPr lang="en-US" dirty="0" smtClean="0"/>
                        <a:t>0110</a:t>
                      </a:r>
                      <a:endParaRPr lang="en-US" dirty="0"/>
                    </a:p>
                  </a:txBody>
                  <a:tcPr/>
                </a:tc>
                <a:tc>
                  <a:txBody>
                    <a:bodyPr/>
                    <a:lstStyle/>
                    <a:p>
                      <a:r>
                        <a:rPr lang="en-US" dirty="0" smtClean="0"/>
                        <a:t>01</a:t>
                      </a:r>
                      <a:r>
                        <a:rPr lang="en-US" b="1" dirty="0" smtClean="0">
                          <a:solidFill>
                            <a:srgbClr val="FF0000"/>
                          </a:solidFill>
                        </a:rPr>
                        <a:t>0</a:t>
                      </a:r>
                      <a:r>
                        <a:rPr lang="en-US" dirty="0" smtClean="0"/>
                        <a:t>1</a:t>
                      </a:r>
                      <a:endParaRPr lang="en-US" dirty="0"/>
                    </a:p>
                  </a:txBody>
                  <a:tcPr/>
                </a:tc>
              </a:tr>
              <a:tr h="411948">
                <a:tc>
                  <a:txBody>
                    <a:bodyPr/>
                    <a:lstStyle/>
                    <a:p>
                      <a:r>
                        <a:rPr lang="en-US" dirty="0" smtClean="0"/>
                        <a:t>2</a:t>
                      </a:r>
                      <a:endParaRPr lang="en-US" dirty="0"/>
                    </a:p>
                  </a:txBody>
                  <a:tcPr/>
                </a:tc>
                <a:tc>
                  <a:txBody>
                    <a:bodyPr/>
                    <a:lstStyle/>
                    <a:p>
                      <a:r>
                        <a:rPr lang="en-US" dirty="0" smtClean="0"/>
                        <a:t>0010</a:t>
                      </a:r>
                      <a:endParaRPr lang="en-US" dirty="0"/>
                    </a:p>
                  </a:txBody>
                  <a:tcPr/>
                </a:tc>
                <a:tc>
                  <a:txBody>
                    <a:bodyPr/>
                    <a:lstStyle/>
                    <a:p>
                      <a:r>
                        <a:rPr lang="en-US" dirty="0" smtClean="0"/>
                        <a:t>00</a:t>
                      </a:r>
                      <a:r>
                        <a:rPr lang="en-US" b="1" dirty="0" smtClean="0">
                          <a:solidFill>
                            <a:srgbClr val="FF0000"/>
                          </a:solidFill>
                        </a:rPr>
                        <a:t>1</a:t>
                      </a:r>
                      <a:r>
                        <a:rPr lang="en-US" dirty="0" smtClean="0"/>
                        <a:t>1</a:t>
                      </a:r>
                      <a:endParaRPr lang="en-US" dirty="0"/>
                    </a:p>
                  </a:txBody>
                  <a:tcPr/>
                </a:tc>
                <a:tc>
                  <a:txBody>
                    <a:bodyPr/>
                    <a:lstStyle/>
                    <a:p>
                      <a:r>
                        <a:rPr lang="en-US" dirty="0" smtClean="0"/>
                        <a:t>7</a:t>
                      </a:r>
                      <a:endParaRPr lang="en-US" dirty="0"/>
                    </a:p>
                  </a:txBody>
                  <a:tcPr/>
                </a:tc>
                <a:tc>
                  <a:txBody>
                    <a:bodyPr/>
                    <a:lstStyle/>
                    <a:p>
                      <a:r>
                        <a:rPr lang="en-US" dirty="0" smtClean="0"/>
                        <a:t>0111</a:t>
                      </a:r>
                      <a:endParaRPr lang="en-US" dirty="0"/>
                    </a:p>
                  </a:txBody>
                  <a:tcPr/>
                </a:tc>
                <a:tc>
                  <a:txBody>
                    <a:bodyPr/>
                    <a:lstStyle/>
                    <a:p>
                      <a:r>
                        <a:rPr lang="en-US" dirty="0" smtClean="0"/>
                        <a:t>010</a:t>
                      </a:r>
                      <a:r>
                        <a:rPr lang="en-US" b="1" dirty="0" smtClean="0">
                          <a:solidFill>
                            <a:srgbClr val="FF0000"/>
                          </a:solidFill>
                        </a:rPr>
                        <a:t>0</a:t>
                      </a:r>
                      <a:endParaRPr lang="en-US" b="1" dirty="0">
                        <a:solidFill>
                          <a:srgbClr val="FF0000"/>
                        </a:solidFill>
                      </a:endParaRPr>
                    </a:p>
                  </a:txBody>
                  <a:tcPr/>
                </a:tc>
              </a:tr>
              <a:tr h="411948">
                <a:tc>
                  <a:txBody>
                    <a:bodyPr/>
                    <a:lstStyle/>
                    <a:p>
                      <a:r>
                        <a:rPr lang="en-US" dirty="0" smtClean="0"/>
                        <a:t>3</a:t>
                      </a:r>
                      <a:endParaRPr lang="en-US" dirty="0"/>
                    </a:p>
                  </a:txBody>
                  <a:tcPr/>
                </a:tc>
                <a:tc>
                  <a:txBody>
                    <a:bodyPr/>
                    <a:lstStyle/>
                    <a:p>
                      <a:r>
                        <a:rPr lang="en-US" dirty="0" smtClean="0"/>
                        <a:t>0011</a:t>
                      </a:r>
                      <a:endParaRPr lang="en-US" dirty="0"/>
                    </a:p>
                  </a:txBody>
                  <a:tcPr/>
                </a:tc>
                <a:tc>
                  <a:txBody>
                    <a:bodyPr/>
                    <a:lstStyle/>
                    <a:p>
                      <a:r>
                        <a:rPr lang="en-US" dirty="0" smtClean="0"/>
                        <a:t>00</a:t>
                      </a:r>
                      <a:r>
                        <a:rPr lang="en-US" b="0" dirty="0" smtClean="0"/>
                        <a:t>1</a:t>
                      </a:r>
                      <a:r>
                        <a:rPr lang="en-US" b="1" dirty="0" smtClean="0">
                          <a:solidFill>
                            <a:srgbClr val="FF0000"/>
                          </a:solidFill>
                        </a:rPr>
                        <a:t>0</a:t>
                      </a:r>
                      <a:endParaRPr lang="en-US" b="1" dirty="0">
                        <a:solidFill>
                          <a:srgbClr val="FF0000"/>
                        </a:solidFill>
                      </a:endParaRPr>
                    </a:p>
                  </a:txBody>
                  <a:tcPr/>
                </a:tc>
                <a:tc>
                  <a:txBody>
                    <a:bodyPr/>
                    <a:lstStyle/>
                    <a:p>
                      <a:r>
                        <a:rPr lang="en-US" dirty="0" smtClean="0"/>
                        <a:t>8</a:t>
                      </a:r>
                      <a:endParaRPr lang="en-US" dirty="0"/>
                    </a:p>
                  </a:txBody>
                  <a:tcPr/>
                </a:tc>
                <a:tc>
                  <a:txBody>
                    <a:bodyPr/>
                    <a:lstStyle/>
                    <a:p>
                      <a:r>
                        <a:rPr lang="en-US" dirty="0" smtClean="0"/>
                        <a:t>1000</a:t>
                      </a:r>
                      <a:endParaRPr lang="en-US" dirty="0"/>
                    </a:p>
                  </a:txBody>
                  <a:tcPr/>
                </a:tc>
                <a:tc>
                  <a:txBody>
                    <a:bodyPr/>
                    <a:lstStyle/>
                    <a:p>
                      <a:r>
                        <a:rPr lang="en-US" b="1" dirty="0" smtClean="0">
                          <a:solidFill>
                            <a:srgbClr val="FF0000"/>
                          </a:solidFill>
                        </a:rPr>
                        <a:t>1</a:t>
                      </a:r>
                      <a:r>
                        <a:rPr lang="en-US" dirty="0" smtClean="0"/>
                        <a:t>100</a:t>
                      </a:r>
                      <a:endParaRPr lang="en-US" dirty="0"/>
                    </a:p>
                  </a:txBody>
                  <a:tcPr/>
                </a:tc>
              </a:tr>
              <a:tr h="411948">
                <a:tc>
                  <a:txBody>
                    <a:bodyPr/>
                    <a:lstStyle/>
                    <a:p>
                      <a:r>
                        <a:rPr lang="en-US" dirty="0" smtClean="0"/>
                        <a:t>4</a:t>
                      </a:r>
                      <a:endParaRPr lang="en-US" dirty="0"/>
                    </a:p>
                  </a:txBody>
                  <a:tcPr/>
                </a:tc>
                <a:tc>
                  <a:txBody>
                    <a:bodyPr/>
                    <a:lstStyle/>
                    <a:p>
                      <a:r>
                        <a:rPr lang="en-US" dirty="0" smtClean="0"/>
                        <a:t>0100</a:t>
                      </a:r>
                      <a:endParaRPr lang="en-US" dirty="0"/>
                    </a:p>
                  </a:txBody>
                  <a:tcPr/>
                </a:tc>
                <a:tc>
                  <a:txBody>
                    <a:bodyPr/>
                    <a:lstStyle/>
                    <a:p>
                      <a:r>
                        <a:rPr lang="en-US" dirty="0" smtClean="0"/>
                        <a:t>0</a:t>
                      </a:r>
                      <a:r>
                        <a:rPr lang="en-US" b="1" dirty="0" smtClean="0">
                          <a:solidFill>
                            <a:srgbClr val="FF0000"/>
                          </a:solidFill>
                        </a:rPr>
                        <a:t>1</a:t>
                      </a:r>
                      <a:r>
                        <a:rPr lang="en-US" dirty="0" smtClean="0"/>
                        <a:t>10</a:t>
                      </a:r>
                      <a:endParaRPr lang="en-US" dirty="0"/>
                    </a:p>
                  </a:txBody>
                  <a:tcPr/>
                </a:tc>
                <a:tc>
                  <a:txBody>
                    <a:bodyPr/>
                    <a:lstStyle/>
                    <a:p>
                      <a:r>
                        <a:rPr lang="en-US" dirty="0" smtClean="0"/>
                        <a:t>9</a:t>
                      </a:r>
                      <a:endParaRPr lang="en-US" dirty="0"/>
                    </a:p>
                  </a:txBody>
                  <a:tcPr/>
                </a:tc>
                <a:tc>
                  <a:txBody>
                    <a:bodyPr/>
                    <a:lstStyle/>
                    <a:p>
                      <a:r>
                        <a:rPr lang="en-US" dirty="0" smtClean="0"/>
                        <a:t>1001</a:t>
                      </a:r>
                      <a:endParaRPr lang="en-US" dirty="0"/>
                    </a:p>
                  </a:txBody>
                  <a:tcPr/>
                </a:tc>
                <a:tc>
                  <a:txBody>
                    <a:bodyPr/>
                    <a:lstStyle/>
                    <a:p>
                      <a:r>
                        <a:rPr lang="en-US" dirty="0" smtClean="0"/>
                        <a:t>110</a:t>
                      </a:r>
                      <a:r>
                        <a:rPr lang="en-US" b="1" dirty="0" smtClean="0">
                          <a:solidFill>
                            <a:srgbClr val="FF0000"/>
                          </a:solidFill>
                        </a:rPr>
                        <a:t>1</a:t>
                      </a:r>
                      <a:endParaRPr lang="en-US" b="1" dirty="0">
                        <a:solidFill>
                          <a:srgbClr val="FF0000"/>
                        </a:solidFill>
                      </a:endParaRPr>
                    </a:p>
                  </a:txBody>
                  <a:tcPr/>
                </a:tc>
              </a:tr>
            </a:tbl>
          </a:graphicData>
        </a:graphic>
      </p:graphicFrame>
    </p:spTree>
    <p:extLst>
      <p:ext uri="{BB962C8B-B14F-4D97-AF65-F5344CB8AC3E}">
        <p14:creationId xmlns:p14="http://schemas.microsoft.com/office/powerpoint/2010/main" xmlns="" val="1146444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p>
            <a:fld id="{6547C4E1-9BD3-4868-BB45-5E9C3E15510E}" type="slidenum">
              <a:rPr lang="en-US" altLang="en-US" smtClean="0"/>
              <a:pPr/>
              <a:t>14</a:t>
            </a:fld>
            <a:endParaRPr lang="en-US" altLang="en-US" smtClean="0"/>
          </a:p>
        </p:txBody>
      </p:sp>
      <p:sp>
        <p:nvSpPr>
          <p:cNvPr id="30723" name="Rectangle 2"/>
          <p:cNvSpPr>
            <a:spLocks noGrp="1" noChangeArrowheads="1"/>
          </p:cNvSpPr>
          <p:nvPr>
            <p:ph type="title"/>
          </p:nvPr>
        </p:nvSpPr>
        <p:spPr/>
        <p:txBody>
          <a:bodyPr/>
          <a:lstStyle/>
          <a:p>
            <a:r>
              <a:rPr lang="en-US" smtClean="0"/>
              <a:t>Alphanumeric Codes</a:t>
            </a:r>
          </a:p>
        </p:txBody>
      </p:sp>
      <p:sp>
        <p:nvSpPr>
          <p:cNvPr id="54275" name="Rectangle 3"/>
          <p:cNvSpPr>
            <a:spLocks noGrp="1" noChangeArrowheads="1"/>
          </p:cNvSpPr>
          <p:nvPr>
            <p:ph type="body" idx="1"/>
          </p:nvPr>
        </p:nvSpPr>
        <p:spPr/>
        <p:txBody>
          <a:bodyPr/>
          <a:lstStyle/>
          <a:p>
            <a:pPr>
              <a:lnSpc>
                <a:spcPct val="90000"/>
              </a:lnSpc>
            </a:pPr>
            <a:r>
              <a:rPr lang="en-US" smtClean="0"/>
              <a:t>Besides numbers, we have to represent other types of information </a:t>
            </a:r>
          </a:p>
          <a:p>
            <a:pPr lvl="1">
              <a:lnSpc>
                <a:spcPct val="90000"/>
              </a:lnSpc>
            </a:pPr>
            <a:r>
              <a:rPr lang="en-US" smtClean="0"/>
              <a:t>letters of alphabet, mathematical symbols.</a:t>
            </a:r>
          </a:p>
          <a:p>
            <a:pPr>
              <a:lnSpc>
                <a:spcPct val="90000"/>
              </a:lnSpc>
            </a:pPr>
            <a:r>
              <a:rPr lang="en-US" smtClean="0"/>
              <a:t>For English, alphanumeric character set includes</a:t>
            </a:r>
          </a:p>
          <a:p>
            <a:pPr lvl="1">
              <a:lnSpc>
                <a:spcPct val="90000"/>
              </a:lnSpc>
            </a:pPr>
            <a:r>
              <a:rPr lang="en-US" smtClean="0"/>
              <a:t>10 decimal digits</a:t>
            </a:r>
          </a:p>
          <a:p>
            <a:pPr lvl="1">
              <a:lnSpc>
                <a:spcPct val="90000"/>
              </a:lnSpc>
            </a:pPr>
            <a:r>
              <a:rPr lang="en-US" smtClean="0"/>
              <a:t>26 letters of the English alphabet (both lowercase and uppercase)</a:t>
            </a:r>
          </a:p>
          <a:p>
            <a:pPr lvl="1">
              <a:lnSpc>
                <a:spcPct val="90000"/>
              </a:lnSpc>
            </a:pPr>
            <a:r>
              <a:rPr lang="en-US" smtClean="0"/>
              <a:t>several special characters</a:t>
            </a:r>
          </a:p>
          <a:p>
            <a:pPr>
              <a:lnSpc>
                <a:spcPct val="90000"/>
              </a:lnSpc>
            </a:pPr>
            <a:r>
              <a:rPr lang="en-US" smtClean="0"/>
              <a:t>We need an alphanumeric code</a:t>
            </a:r>
          </a:p>
          <a:p>
            <a:pPr lvl="1">
              <a:lnSpc>
                <a:spcPct val="90000"/>
              </a:lnSpc>
            </a:pPr>
            <a:r>
              <a:rPr lang="en-US" smtClean="0"/>
              <a:t>ASCII </a:t>
            </a:r>
          </a:p>
          <a:p>
            <a:pPr lvl="1">
              <a:lnSpc>
                <a:spcPct val="90000"/>
              </a:lnSpc>
            </a:pPr>
            <a:r>
              <a:rPr lang="en-US" smtClean="0"/>
              <a:t>American Standard Code for Information Exchange</a:t>
            </a:r>
          </a:p>
          <a:p>
            <a:pPr lvl="1">
              <a:lnSpc>
                <a:spcPct val="90000"/>
              </a:lnSpc>
            </a:pPr>
            <a:r>
              <a:rPr lang="en-US" smtClean="0"/>
              <a:t>Uses 7 bits to encode 128 characters</a:t>
            </a:r>
          </a:p>
        </p:txBody>
      </p:sp>
    </p:spTree>
    <p:extLst>
      <p:ext uri="{BB962C8B-B14F-4D97-AF65-F5344CB8AC3E}">
        <p14:creationId xmlns:p14="http://schemas.microsoft.com/office/powerpoint/2010/main" xmlns="" val="348807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dissolve">
                                      <p:cBhvr>
                                        <p:cTn id="7" dur="500"/>
                                        <p:tgtEl>
                                          <p:spTgt spid="5427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4275">
                                            <p:txEl>
                                              <p:pRg st="1" end="1"/>
                                            </p:txEl>
                                          </p:spTgt>
                                        </p:tgtEl>
                                        <p:attrNameLst>
                                          <p:attrName>style.visibility</p:attrName>
                                        </p:attrNameLst>
                                      </p:cBhvr>
                                      <p:to>
                                        <p:strVal val="visible"/>
                                      </p:to>
                                    </p:set>
                                    <p:animEffect transition="in" filter="dissolve">
                                      <p:cBhvr>
                                        <p:cTn id="10" dur="500"/>
                                        <p:tgtEl>
                                          <p:spTgt spid="542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animEffect transition="in" filter="dissolve">
                                      <p:cBhvr>
                                        <p:cTn id="15" dur="500"/>
                                        <p:tgtEl>
                                          <p:spTgt spid="54275">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54275">
                                            <p:txEl>
                                              <p:pRg st="3" end="3"/>
                                            </p:txEl>
                                          </p:spTgt>
                                        </p:tgtEl>
                                        <p:attrNameLst>
                                          <p:attrName>style.visibility</p:attrName>
                                        </p:attrNameLst>
                                      </p:cBhvr>
                                      <p:to>
                                        <p:strVal val="visible"/>
                                      </p:to>
                                    </p:set>
                                    <p:animEffect transition="in" filter="dissolve">
                                      <p:cBhvr>
                                        <p:cTn id="18" dur="500"/>
                                        <p:tgtEl>
                                          <p:spTgt spid="54275">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54275">
                                            <p:txEl>
                                              <p:pRg st="4" end="4"/>
                                            </p:txEl>
                                          </p:spTgt>
                                        </p:tgtEl>
                                        <p:attrNameLst>
                                          <p:attrName>style.visibility</p:attrName>
                                        </p:attrNameLst>
                                      </p:cBhvr>
                                      <p:to>
                                        <p:strVal val="visible"/>
                                      </p:to>
                                    </p:set>
                                    <p:animEffect transition="in" filter="dissolve">
                                      <p:cBhvr>
                                        <p:cTn id="21" dur="500"/>
                                        <p:tgtEl>
                                          <p:spTgt spid="54275">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4275">
                                            <p:txEl>
                                              <p:pRg st="5" end="5"/>
                                            </p:txEl>
                                          </p:spTgt>
                                        </p:tgtEl>
                                        <p:attrNameLst>
                                          <p:attrName>style.visibility</p:attrName>
                                        </p:attrNameLst>
                                      </p:cBhvr>
                                      <p:to>
                                        <p:strVal val="visible"/>
                                      </p:to>
                                    </p:set>
                                    <p:animEffect transition="in" filter="dissolve">
                                      <p:cBhvr>
                                        <p:cTn id="24" dur="500"/>
                                        <p:tgtEl>
                                          <p:spTgt spid="5427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54275">
                                            <p:txEl>
                                              <p:pRg st="6" end="6"/>
                                            </p:txEl>
                                          </p:spTgt>
                                        </p:tgtEl>
                                        <p:attrNameLst>
                                          <p:attrName>style.visibility</p:attrName>
                                        </p:attrNameLst>
                                      </p:cBhvr>
                                      <p:to>
                                        <p:strVal val="visible"/>
                                      </p:to>
                                    </p:set>
                                    <p:animEffect transition="in" filter="dissolve">
                                      <p:cBhvr>
                                        <p:cTn id="29" dur="500"/>
                                        <p:tgtEl>
                                          <p:spTgt spid="54275">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54275">
                                            <p:txEl>
                                              <p:pRg st="7" end="7"/>
                                            </p:txEl>
                                          </p:spTgt>
                                        </p:tgtEl>
                                        <p:attrNameLst>
                                          <p:attrName>style.visibility</p:attrName>
                                        </p:attrNameLst>
                                      </p:cBhvr>
                                      <p:to>
                                        <p:strVal val="visible"/>
                                      </p:to>
                                    </p:set>
                                    <p:animEffect transition="in" filter="dissolve">
                                      <p:cBhvr>
                                        <p:cTn id="32" dur="500"/>
                                        <p:tgtEl>
                                          <p:spTgt spid="54275">
                                            <p:txEl>
                                              <p:pRg st="7" end="7"/>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54275">
                                            <p:txEl>
                                              <p:pRg st="8" end="8"/>
                                            </p:txEl>
                                          </p:spTgt>
                                        </p:tgtEl>
                                        <p:attrNameLst>
                                          <p:attrName>style.visibility</p:attrName>
                                        </p:attrNameLst>
                                      </p:cBhvr>
                                      <p:to>
                                        <p:strVal val="visible"/>
                                      </p:to>
                                    </p:set>
                                    <p:animEffect transition="in" filter="dissolve">
                                      <p:cBhvr>
                                        <p:cTn id="35" dur="500"/>
                                        <p:tgtEl>
                                          <p:spTgt spid="54275">
                                            <p:txEl>
                                              <p:pRg st="8" end="8"/>
                                            </p:tx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54275">
                                            <p:txEl>
                                              <p:pRg st="9" end="9"/>
                                            </p:txEl>
                                          </p:spTgt>
                                        </p:tgtEl>
                                        <p:attrNameLst>
                                          <p:attrName>style.visibility</p:attrName>
                                        </p:attrNameLst>
                                      </p:cBhvr>
                                      <p:to>
                                        <p:strVal val="visible"/>
                                      </p:to>
                                    </p:set>
                                    <p:animEffect transition="in" filter="dissolve">
                                      <p:cBhvr>
                                        <p:cTn id="38" dur="500"/>
                                        <p:tgtEl>
                                          <p:spTgt spid="542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p>
            <a:fld id="{06CD1340-388E-4434-A598-5E08D02BEF9E}" type="slidenum">
              <a:rPr lang="en-US" altLang="en-US" smtClean="0"/>
              <a:pPr/>
              <a:t>15</a:t>
            </a:fld>
            <a:endParaRPr lang="en-US" altLang="en-US" smtClean="0"/>
          </a:p>
        </p:txBody>
      </p:sp>
      <p:sp>
        <p:nvSpPr>
          <p:cNvPr id="31747" name="Rectangle 2"/>
          <p:cNvSpPr>
            <a:spLocks noGrp="1" noChangeArrowheads="1"/>
          </p:cNvSpPr>
          <p:nvPr>
            <p:ph type="title"/>
          </p:nvPr>
        </p:nvSpPr>
        <p:spPr/>
        <p:txBody>
          <a:bodyPr/>
          <a:lstStyle/>
          <a:p>
            <a:r>
              <a:rPr lang="en-US" smtClean="0"/>
              <a:t>ASCII Code</a:t>
            </a:r>
          </a:p>
        </p:txBody>
      </p:sp>
      <p:sp>
        <p:nvSpPr>
          <p:cNvPr id="55299" name="Rectangle 3"/>
          <p:cNvSpPr>
            <a:spLocks noGrp="1" noChangeArrowheads="1"/>
          </p:cNvSpPr>
          <p:nvPr>
            <p:ph type="body" idx="1"/>
          </p:nvPr>
        </p:nvSpPr>
        <p:spPr>
          <a:xfrm>
            <a:off x="1676400" y="1066801"/>
            <a:ext cx="8839200" cy="5503863"/>
          </a:xfrm>
        </p:spPr>
        <p:txBody>
          <a:bodyPr/>
          <a:lstStyle/>
          <a:p>
            <a:pPr>
              <a:lnSpc>
                <a:spcPct val="110000"/>
              </a:lnSpc>
            </a:pPr>
            <a:r>
              <a:rPr lang="en-US" smtClean="0"/>
              <a:t>7 bits of ASCII Code</a:t>
            </a:r>
          </a:p>
          <a:p>
            <a:pPr lvl="1">
              <a:lnSpc>
                <a:spcPct val="110000"/>
              </a:lnSpc>
            </a:pPr>
            <a:r>
              <a:rPr lang="en-US" smtClean="0"/>
              <a:t>(b</a:t>
            </a:r>
            <a:r>
              <a:rPr lang="en-US" baseline="-25000" smtClean="0"/>
              <a:t>6 </a:t>
            </a:r>
            <a:r>
              <a:rPr lang="en-US" smtClean="0"/>
              <a:t>b</a:t>
            </a:r>
            <a:r>
              <a:rPr lang="en-US" baseline="-25000" smtClean="0"/>
              <a:t>5 </a:t>
            </a:r>
            <a:r>
              <a:rPr lang="en-US" smtClean="0"/>
              <a:t>b</a:t>
            </a:r>
            <a:r>
              <a:rPr lang="en-US" baseline="-25000" smtClean="0"/>
              <a:t>4 </a:t>
            </a:r>
            <a:r>
              <a:rPr lang="en-US" smtClean="0"/>
              <a:t>b</a:t>
            </a:r>
            <a:r>
              <a:rPr lang="en-US" baseline="-25000" smtClean="0"/>
              <a:t>3 </a:t>
            </a:r>
            <a:r>
              <a:rPr lang="en-US" smtClean="0"/>
              <a:t>b</a:t>
            </a:r>
            <a:r>
              <a:rPr lang="en-US" baseline="-25000" smtClean="0"/>
              <a:t>2 </a:t>
            </a:r>
            <a:r>
              <a:rPr lang="en-US" smtClean="0"/>
              <a:t>b</a:t>
            </a:r>
            <a:r>
              <a:rPr lang="en-US" baseline="-25000" smtClean="0"/>
              <a:t>1 </a:t>
            </a:r>
            <a:r>
              <a:rPr lang="en-US" smtClean="0"/>
              <a:t>b</a:t>
            </a:r>
            <a:r>
              <a:rPr lang="en-US" baseline="-25000" smtClean="0"/>
              <a:t>0</a:t>
            </a:r>
            <a:r>
              <a:rPr lang="en-US" smtClean="0"/>
              <a:t>)</a:t>
            </a:r>
            <a:r>
              <a:rPr lang="en-US" baseline="-25000" smtClean="0"/>
              <a:t>2</a:t>
            </a:r>
          </a:p>
          <a:p>
            <a:pPr>
              <a:lnSpc>
                <a:spcPct val="110000"/>
              </a:lnSpc>
            </a:pPr>
            <a:r>
              <a:rPr lang="en-US" u="sng" smtClean="0"/>
              <a:t>Examples</a:t>
            </a:r>
            <a:r>
              <a:rPr lang="en-US" smtClean="0"/>
              <a:t>:</a:t>
            </a:r>
          </a:p>
          <a:p>
            <a:pPr lvl="1">
              <a:lnSpc>
                <a:spcPct val="110000"/>
              </a:lnSpc>
            </a:pPr>
            <a:r>
              <a:rPr lang="en-US" smtClean="0"/>
              <a:t>A </a:t>
            </a:r>
            <a:r>
              <a:rPr lang="en-US" smtClean="0">
                <a:sym typeface="Wingdings" pitchFamily="2" charset="2"/>
              </a:rPr>
              <a:t> </a:t>
            </a:r>
            <a:r>
              <a:rPr lang="en-US" b="1" smtClean="0">
                <a:latin typeface="Courier New" pitchFamily="49" charset="0"/>
                <a:sym typeface="Wingdings" pitchFamily="2" charset="2"/>
              </a:rPr>
              <a:t>65 = (1000001),</a:t>
            </a:r>
            <a:r>
              <a:rPr lang="en-US" b="1" smtClean="0">
                <a:sym typeface="Wingdings" pitchFamily="2" charset="2"/>
              </a:rPr>
              <a:t>…,	</a:t>
            </a:r>
            <a:r>
              <a:rPr lang="en-US" smtClean="0">
                <a:sym typeface="Wingdings" pitchFamily="2" charset="2"/>
              </a:rPr>
              <a:t> Z  </a:t>
            </a:r>
            <a:r>
              <a:rPr lang="en-US" b="1" smtClean="0">
                <a:latin typeface="Courier New" pitchFamily="49" charset="0"/>
                <a:sym typeface="Wingdings" pitchFamily="2" charset="2"/>
              </a:rPr>
              <a:t>90 = (1011010)</a:t>
            </a:r>
          </a:p>
          <a:p>
            <a:pPr lvl="1">
              <a:lnSpc>
                <a:spcPct val="110000"/>
              </a:lnSpc>
            </a:pPr>
            <a:r>
              <a:rPr lang="en-US" smtClean="0">
                <a:sym typeface="Wingdings" pitchFamily="2" charset="2"/>
              </a:rPr>
              <a:t>a  </a:t>
            </a:r>
            <a:r>
              <a:rPr lang="en-US" b="1" smtClean="0">
                <a:latin typeface="Courier New" pitchFamily="49" charset="0"/>
                <a:sym typeface="Wingdings" pitchFamily="2" charset="2"/>
              </a:rPr>
              <a:t>97 = (1100001),</a:t>
            </a:r>
            <a:r>
              <a:rPr lang="en-US" b="1" smtClean="0">
                <a:sym typeface="Wingdings" pitchFamily="2" charset="2"/>
              </a:rPr>
              <a:t> </a:t>
            </a:r>
            <a:r>
              <a:rPr lang="en-US" smtClean="0">
                <a:sym typeface="Wingdings" pitchFamily="2" charset="2"/>
              </a:rPr>
              <a:t>…, z  </a:t>
            </a:r>
            <a:r>
              <a:rPr lang="en-US" b="1" smtClean="0">
                <a:latin typeface="Courier New" pitchFamily="49" charset="0"/>
                <a:sym typeface="Wingdings" pitchFamily="2" charset="2"/>
              </a:rPr>
              <a:t>122 = (1111010)</a:t>
            </a:r>
          </a:p>
          <a:p>
            <a:pPr lvl="1">
              <a:lnSpc>
                <a:spcPct val="110000"/>
              </a:lnSpc>
            </a:pPr>
            <a:r>
              <a:rPr lang="en-US" b="1" smtClean="0">
                <a:latin typeface="Courier New" pitchFamily="49" charset="0"/>
                <a:sym typeface="Wingdings" pitchFamily="2" charset="2"/>
              </a:rPr>
              <a:t>0 48 = (0110000),</a:t>
            </a:r>
            <a:r>
              <a:rPr lang="en-US" b="1" smtClean="0">
                <a:sym typeface="Wingdings" pitchFamily="2" charset="2"/>
              </a:rPr>
              <a:t> …,</a:t>
            </a:r>
            <a:r>
              <a:rPr lang="en-US" b="1" smtClean="0">
                <a:latin typeface="Courier New" pitchFamily="49" charset="0"/>
                <a:sym typeface="Wingdings" pitchFamily="2" charset="2"/>
              </a:rPr>
              <a:t>9 </a:t>
            </a:r>
            <a:r>
              <a:rPr lang="en-US" smtClean="0">
                <a:latin typeface="Courier New" pitchFamily="49" charset="0"/>
                <a:sym typeface="Wingdings" pitchFamily="2" charset="2"/>
              </a:rPr>
              <a:t> </a:t>
            </a:r>
            <a:r>
              <a:rPr lang="en-US" b="1" smtClean="0">
                <a:latin typeface="Courier New" pitchFamily="49" charset="0"/>
                <a:sym typeface="Wingdings" pitchFamily="2" charset="2"/>
              </a:rPr>
              <a:t>57 = (0111001)</a:t>
            </a:r>
          </a:p>
          <a:p>
            <a:pPr>
              <a:lnSpc>
                <a:spcPct val="110000"/>
              </a:lnSpc>
            </a:pPr>
            <a:r>
              <a:rPr lang="en-US" smtClean="0">
                <a:sym typeface="Wingdings" pitchFamily="2" charset="2"/>
              </a:rPr>
              <a:t>128 different characters</a:t>
            </a:r>
          </a:p>
          <a:p>
            <a:pPr lvl="1">
              <a:lnSpc>
                <a:spcPct val="110000"/>
              </a:lnSpc>
            </a:pPr>
            <a:r>
              <a:rPr lang="en-US" smtClean="0">
                <a:sym typeface="Wingdings" pitchFamily="2" charset="2"/>
              </a:rPr>
              <a:t>26 + 26 + 10 = 62 (letters and decimal digits)</a:t>
            </a:r>
          </a:p>
          <a:p>
            <a:pPr lvl="1">
              <a:lnSpc>
                <a:spcPct val="110000"/>
              </a:lnSpc>
            </a:pPr>
            <a:r>
              <a:rPr lang="en-US" smtClean="0">
                <a:sym typeface="Wingdings" pitchFamily="2" charset="2"/>
              </a:rPr>
              <a:t>32 special printable characters %, *, $</a:t>
            </a:r>
          </a:p>
          <a:p>
            <a:pPr lvl="1">
              <a:lnSpc>
                <a:spcPct val="110000"/>
              </a:lnSpc>
            </a:pPr>
            <a:r>
              <a:rPr lang="en-US" smtClean="0">
                <a:sym typeface="Wingdings" pitchFamily="2" charset="2"/>
              </a:rPr>
              <a:t>34 special control characters (non-printable): BS, CR, etc.</a:t>
            </a:r>
          </a:p>
        </p:txBody>
      </p:sp>
    </p:spTree>
    <p:extLst>
      <p:ext uri="{BB962C8B-B14F-4D97-AF65-F5344CB8AC3E}">
        <p14:creationId xmlns:p14="http://schemas.microsoft.com/office/powerpoint/2010/main" xmlns="" val="3292448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dissolve">
                                      <p:cBhvr>
                                        <p:cTn id="7" dur="500"/>
                                        <p:tgtEl>
                                          <p:spTgt spid="5529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5299">
                                            <p:txEl>
                                              <p:pRg st="1" end="1"/>
                                            </p:txEl>
                                          </p:spTgt>
                                        </p:tgtEl>
                                        <p:attrNameLst>
                                          <p:attrName>style.visibility</p:attrName>
                                        </p:attrNameLst>
                                      </p:cBhvr>
                                      <p:to>
                                        <p:strVal val="visible"/>
                                      </p:to>
                                    </p:set>
                                    <p:animEffect transition="in" filter="dissolve">
                                      <p:cBhvr>
                                        <p:cTn id="10" dur="500"/>
                                        <p:tgtEl>
                                          <p:spTgt spid="5529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animEffect transition="in" filter="dissolve">
                                      <p:cBhvr>
                                        <p:cTn id="15" dur="500"/>
                                        <p:tgtEl>
                                          <p:spTgt spid="55299">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55299">
                                            <p:txEl>
                                              <p:pRg st="3" end="3"/>
                                            </p:txEl>
                                          </p:spTgt>
                                        </p:tgtEl>
                                        <p:attrNameLst>
                                          <p:attrName>style.visibility</p:attrName>
                                        </p:attrNameLst>
                                      </p:cBhvr>
                                      <p:to>
                                        <p:strVal val="visible"/>
                                      </p:to>
                                    </p:set>
                                    <p:animEffect transition="in" filter="dissolve">
                                      <p:cBhvr>
                                        <p:cTn id="18" dur="500"/>
                                        <p:tgtEl>
                                          <p:spTgt spid="55299">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55299">
                                            <p:txEl>
                                              <p:pRg st="4" end="4"/>
                                            </p:txEl>
                                          </p:spTgt>
                                        </p:tgtEl>
                                        <p:attrNameLst>
                                          <p:attrName>style.visibility</p:attrName>
                                        </p:attrNameLst>
                                      </p:cBhvr>
                                      <p:to>
                                        <p:strVal val="visible"/>
                                      </p:to>
                                    </p:set>
                                    <p:animEffect transition="in" filter="dissolve">
                                      <p:cBhvr>
                                        <p:cTn id="21" dur="500"/>
                                        <p:tgtEl>
                                          <p:spTgt spid="55299">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5299">
                                            <p:txEl>
                                              <p:pRg st="5" end="5"/>
                                            </p:txEl>
                                          </p:spTgt>
                                        </p:tgtEl>
                                        <p:attrNameLst>
                                          <p:attrName>style.visibility</p:attrName>
                                        </p:attrNameLst>
                                      </p:cBhvr>
                                      <p:to>
                                        <p:strVal val="visible"/>
                                      </p:to>
                                    </p:set>
                                    <p:animEffect transition="in" filter="dissolve">
                                      <p:cBhvr>
                                        <p:cTn id="24" dur="500"/>
                                        <p:tgtEl>
                                          <p:spTgt spid="55299">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55299">
                                            <p:txEl>
                                              <p:pRg st="6" end="6"/>
                                            </p:txEl>
                                          </p:spTgt>
                                        </p:tgtEl>
                                        <p:attrNameLst>
                                          <p:attrName>style.visibility</p:attrName>
                                        </p:attrNameLst>
                                      </p:cBhvr>
                                      <p:to>
                                        <p:strVal val="visible"/>
                                      </p:to>
                                    </p:set>
                                    <p:animEffect transition="in" filter="dissolve">
                                      <p:cBhvr>
                                        <p:cTn id="29" dur="500"/>
                                        <p:tgtEl>
                                          <p:spTgt spid="55299">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55299">
                                            <p:txEl>
                                              <p:pRg st="7" end="7"/>
                                            </p:txEl>
                                          </p:spTgt>
                                        </p:tgtEl>
                                        <p:attrNameLst>
                                          <p:attrName>style.visibility</p:attrName>
                                        </p:attrNameLst>
                                      </p:cBhvr>
                                      <p:to>
                                        <p:strVal val="visible"/>
                                      </p:to>
                                    </p:set>
                                    <p:animEffect transition="in" filter="dissolve">
                                      <p:cBhvr>
                                        <p:cTn id="32" dur="500"/>
                                        <p:tgtEl>
                                          <p:spTgt spid="55299">
                                            <p:txEl>
                                              <p:pRg st="7" end="7"/>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55299">
                                            <p:txEl>
                                              <p:pRg st="8" end="8"/>
                                            </p:txEl>
                                          </p:spTgt>
                                        </p:tgtEl>
                                        <p:attrNameLst>
                                          <p:attrName>style.visibility</p:attrName>
                                        </p:attrNameLst>
                                      </p:cBhvr>
                                      <p:to>
                                        <p:strVal val="visible"/>
                                      </p:to>
                                    </p:set>
                                    <p:animEffect transition="in" filter="dissolve">
                                      <p:cBhvr>
                                        <p:cTn id="35" dur="500"/>
                                        <p:tgtEl>
                                          <p:spTgt spid="55299">
                                            <p:txEl>
                                              <p:pRg st="8" end="8"/>
                                            </p:tx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55299">
                                            <p:txEl>
                                              <p:pRg st="9" end="9"/>
                                            </p:txEl>
                                          </p:spTgt>
                                        </p:tgtEl>
                                        <p:attrNameLst>
                                          <p:attrName>style.visibility</p:attrName>
                                        </p:attrNameLst>
                                      </p:cBhvr>
                                      <p:to>
                                        <p:strVal val="visible"/>
                                      </p:to>
                                    </p:set>
                                    <p:animEffect transition="in" filter="dissolve">
                                      <p:cBhvr>
                                        <p:cTn id="38" dur="500"/>
                                        <p:tgtEl>
                                          <p:spTgt spid="552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p>
            <a:fld id="{3237F368-F382-44CB-B395-2A8D236B32D9}" type="slidenum">
              <a:rPr lang="en-US" altLang="en-US" smtClean="0"/>
              <a:pPr/>
              <a:t>16</a:t>
            </a:fld>
            <a:endParaRPr lang="en-US" altLang="en-US" smtClean="0"/>
          </a:p>
        </p:txBody>
      </p:sp>
      <p:sp>
        <p:nvSpPr>
          <p:cNvPr id="32771" name="Rectangle 2"/>
          <p:cNvSpPr>
            <a:spLocks noGrp="1" noChangeArrowheads="1"/>
          </p:cNvSpPr>
          <p:nvPr>
            <p:ph type="title"/>
          </p:nvPr>
        </p:nvSpPr>
        <p:spPr/>
        <p:txBody>
          <a:bodyPr/>
          <a:lstStyle/>
          <a:p>
            <a:r>
              <a:rPr lang="en-US" smtClean="0"/>
              <a:t>Representing ASCII Code</a:t>
            </a:r>
          </a:p>
        </p:txBody>
      </p:sp>
      <p:sp>
        <p:nvSpPr>
          <p:cNvPr id="56323" name="Rectangle 3"/>
          <p:cNvSpPr>
            <a:spLocks noGrp="1" noChangeArrowheads="1"/>
          </p:cNvSpPr>
          <p:nvPr>
            <p:ph type="body" idx="1"/>
          </p:nvPr>
        </p:nvSpPr>
        <p:spPr>
          <a:xfrm>
            <a:off x="1019577" y="1411287"/>
            <a:ext cx="8839200" cy="5446713"/>
          </a:xfrm>
        </p:spPr>
        <p:txBody>
          <a:bodyPr/>
          <a:lstStyle/>
          <a:p>
            <a:r>
              <a:rPr lang="en-US" dirty="0" smtClean="0"/>
              <a:t>7-bit</a:t>
            </a:r>
          </a:p>
          <a:p>
            <a:r>
              <a:rPr lang="en-US" dirty="0" smtClean="0"/>
              <a:t>Most computers manipulate 8-bit quantity as a single unit (byte)</a:t>
            </a:r>
          </a:p>
          <a:p>
            <a:pPr lvl="1"/>
            <a:r>
              <a:rPr lang="en-US" dirty="0" smtClean="0"/>
              <a:t>One ASCII character is stored using a byte</a:t>
            </a:r>
          </a:p>
          <a:p>
            <a:pPr lvl="1"/>
            <a:r>
              <a:rPr lang="en-US" dirty="0" smtClean="0"/>
              <a:t>One unused bit can be used for other purposes such as representing Greek alphabet, italic type font, etc.</a:t>
            </a:r>
          </a:p>
          <a:p>
            <a:r>
              <a:rPr lang="en-US" dirty="0" smtClean="0"/>
              <a:t>The eighth bit can be used for error-detection</a:t>
            </a:r>
          </a:p>
          <a:p>
            <a:pPr lvl="1"/>
            <a:r>
              <a:rPr lang="en-US" dirty="0" smtClean="0"/>
              <a:t>parity of seven bits of ASCII code is prefixed as a bit to the ASCII code.</a:t>
            </a:r>
          </a:p>
          <a:p>
            <a:pPr lvl="1"/>
            <a:r>
              <a:rPr lang="en-US" dirty="0" smtClean="0"/>
              <a:t>A </a:t>
            </a:r>
            <a:r>
              <a:rPr lang="en-US" dirty="0" smtClean="0">
                <a:sym typeface="Wingdings" pitchFamily="2" charset="2"/>
              </a:rPr>
              <a:t> (</a:t>
            </a:r>
            <a:r>
              <a:rPr lang="en-US" b="1" dirty="0" smtClean="0">
                <a:solidFill>
                  <a:srgbClr val="FF0000"/>
                </a:solidFill>
                <a:latin typeface="Courier New" pitchFamily="49" charset="0"/>
                <a:sym typeface="Wingdings" pitchFamily="2" charset="2"/>
              </a:rPr>
              <a:t>0</a:t>
            </a:r>
            <a:r>
              <a:rPr lang="en-US" b="1" dirty="0" smtClean="0">
                <a:latin typeface="Courier New" pitchFamily="49" charset="0"/>
                <a:sym typeface="Wingdings" pitchFamily="2" charset="2"/>
              </a:rPr>
              <a:t> 1000001</a:t>
            </a:r>
            <a:r>
              <a:rPr lang="en-US" dirty="0" smtClean="0">
                <a:sym typeface="Wingdings" pitchFamily="2" charset="2"/>
              </a:rPr>
              <a:t>) even parity</a:t>
            </a:r>
          </a:p>
          <a:p>
            <a:pPr lvl="1"/>
            <a:r>
              <a:rPr lang="en-US" dirty="0" smtClean="0"/>
              <a:t>A </a:t>
            </a:r>
            <a:r>
              <a:rPr lang="en-US" dirty="0" smtClean="0">
                <a:sym typeface="Wingdings" pitchFamily="2" charset="2"/>
              </a:rPr>
              <a:t> (</a:t>
            </a:r>
            <a:r>
              <a:rPr lang="en-US" b="1" dirty="0" smtClean="0">
                <a:solidFill>
                  <a:srgbClr val="FF0000"/>
                </a:solidFill>
                <a:latin typeface="Courier New" pitchFamily="49" charset="0"/>
                <a:sym typeface="Wingdings" pitchFamily="2" charset="2"/>
              </a:rPr>
              <a:t>1</a:t>
            </a:r>
            <a:r>
              <a:rPr lang="en-US" b="1" dirty="0" smtClean="0">
                <a:latin typeface="Courier New" pitchFamily="49" charset="0"/>
                <a:sym typeface="Wingdings" pitchFamily="2" charset="2"/>
              </a:rPr>
              <a:t> 1000001</a:t>
            </a:r>
            <a:r>
              <a:rPr lang="en-US" dirty="0" smtClean="0">
                <a:sym typeface="Wingdings" pitchFamily="2" charset="2"/>
              </a:rPr>
              <a:t>) odd parity</a:t>
            </a:r>
          </a:p>
          <a:p>
            <a:pPr lvl="1"/>
            <a:r>
              <a:rPr lang="en-US" dirty="0" smtClean="0">
                <a:sym typeface="Wingdings" pitchFamily="2" charset="2"/>
              </a:rPr>
              <a:t>Detects one, three, and any odd number of bit errors</a:t>
            </a:r>
          </a:p>
        </p:txBody>
      </p:sp>
    </p:spTree>
    <p:extLst>
      <p:ext uri="{BB962C8B-B14F-4D97-AF65-F5344CB8AC3E}">
        <p14:creationId xmlns:p14="http://schemas.microsoft.com/office/powerpoint/2010/main" xmlns="" val="95612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dissolve">
                                      <p:cBhvr>
                                        <p:cTn id="7" dur="500"/>
                                        <p:tgtEl>
                                          <p:spTgt spid="563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6323">
                                            <p:txEl>
                                              <p:pRg st="1" end="1"/>
                                            </p:txEl>
                                          </p:spTgt>
                                        </p:tgtEl>
                                        <p:attrNameLst>
                                          <p:attrName>style.visibility</p:attrName>
                                        </p:attrNameLst>
                                      </p:cBhvr>
                                      <p:to>
                                        <p:strVal val="visible"/>
                                      </p:to>
                                    </p:set>
                                    <p:animEffect transition="in" filter="dissolve">
                                      <p:cBhvr>
                                        <p:cTn id="12" dur="500"/>
                                        <p:tgtEl>
                                          <p:spTgt spid="5632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animEffect transition="in" filter="dissolve">
                                      <p:cBhvr>
                                        <p:cTn id="15" dur="500"/>
                                        <p:tgtEl>
                                          <p:spTgt spid="5632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56323">
                                            <p:txEl>
                                              <p:pRg st="3" end="3"/>
                                            </p:txEl>
                                          </p:spTgt>
                                        </p:tgtEl>
                                        <p:attrNameLst>
                                          <p:attrName>style.visibility</p:attrName>
                                        </p:attrNameLst>
                                      </p:cBhvr>
                                      <p:to>
                                        <p:strVal val="visible"/>
                                      </p:to>
                                    </p:set>
                                    <p:animEffect transition="in" filter="dissolve">
                                      <p:cBhvr>
                                        <p:cTn id="18" dur="500"/>
                                        <p:tgtEl>
                                          <p:spTgt spid="5632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6323">
                                            <p:txEl>
                                              <p:pRg st="4" end="4"/>
                                            </p:txEl>
                                          </p:spTgt>
                                        </p:tgtEl>
                                        <p:attrNameLst>
                                          <p:attrName>style.visibility</p:attrName>
                                        </p:attrNameLst>
                                      </p:cBhvr>
                                      <p:to>
                                        <p:strVal val="visible"/>
                                      </p:to>
                                    </p:set>
                                    <p:animEffect transition="in" filter="dissolve">
                                      <p:cBhvr>
                                        <p:cTn id="23" dur="500"/>
                                        <p:tgtEl>
                                          <p:spTgt spid="56323">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6323">
                                            <p:txEl>
                                              <p:pRg st="5" end="5"/>
                                            </p:txEl>
                                          </p:spTgt>
                                        </p:tgtEl>
                                        <p:attrNameLst>
                                          <p:attrName>style.visibility</p:attrName>
                                        </p:attrNameLst>
                                      </p:cBhvr>
                                      <p:to>
                                        <p:strVal val="visible"/>
                                      </p:to>
                                    </p:set>
                                    <p:animEffect transition="in" filter="dissolve">
                                      <p:cBhvr>
                                        <p:cTn id="26" dur="500"/>
                                        <p:tgtEl>
                                          <p:spTgt spid="56323">
                                            <p:txEl>
                                              <p:pRg st="5" end="5"/>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56323">
                                            <p:txEl>
                                              <p:pRg st="6" end="6"/>
                                            </p:txEl>
                                          </p:spTgt>
                                        </p:tgtEl>
                                        <p:attrNameLst>
                                          <p:attrName>style.visibility</p:attrName>
                                        </p:attrNameLst>
                                      </p:cBhvr>
                                      <p:to>
                                        <p:strVal val="visible"/>
                                      </p:to>
                                    </p:set>
                                    <p:animEffect transition="in" filter="dissolve">
                                      <p:cBhvr>
                                        <p:cTn id="29" dur="500"/>
                                        <p:tgtEl>
                                          <p:spTgt spid="56323">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56323">
                                            <p:txEl>
                                              <p:pRg st="7" end="7"/>
                                            </p:txEl>
                                          </p:spTgt>
                                        </p:tgtEl>
                                        <p:attrNameLst>
                                          <p:attrName>style.visibility</p:attrName>
                                        </p:attrNameLst>
                                      </p:cBhvr>
                                      <p:to>
                                        <p:strVal val="visible"/>
                                      </p:to>
                                    </p:set>
                                    <p:animEffect transition="in" filter="dissolve">
                                      <p:cBhvr>
                                        <p:cTn id="32" dur="500"/>
                                        <p:tgtEl>
                                          <p:spTgt spid="56323">
                                            <p:txEl>
                                              <p:pRg st="7" end="7"/>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56323">
                                            <p:txEl>
                                              <p:pRg st="8" end="8"/>
                                            </p:txEl>
                                          </p:spTgt>
                                        </p:tgtEl>
                                        <p:attrNameLst>
                                          <p:attrName>style.visibility</p:attrName>
                                        </p:attrNameLst>
                                      </p:cBhvr>
                                      <p:to>
                                        <p:strVal val="visible"/>
                                      </p:to>
                                    </p:set>
                                    <p:animEffect transition="in" filter="dissolve">
                                      <p:cBhvr>
                                        <p:cTn id="35" dur="500"/>
                                        <p:tgtEl>
                                          <p:spTgt spid="563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ASCII Code:</a:t>
            </a:r>
            <a:endParaRPr lang="en-US" dirty="0"/>
          </a:p>
        </p:txBody>
      </p:sp>
      <p:sp>
        <p:nvSpPr>
          <p:cNvPr id="3" name="Content Placeholder 2"/>
          <p:cNvSpPr>
            <a:spLocks noGrp="1"/>
          </p:cNvSpPr>
          <p:nvPr>
            <p:ph idx="1"/>
          </p:nvPr>
        </p:nvSpPr>
        <p:spPr/>
        <p:txBody>
          <a:bodyPr/>
          <a:lstStyle/>
          <a:p>
            <a:r>
              <a:rPr lang="en-US" dirty="0" smtClean="0"/>
              <a:t>It was published in 1968 by ANSI ( American national standard institute) .</a:t>
            </a:r>
          </a:p>
          <a:p>
            <a:r>
              <a:rPr lang="en-US" dirty="0" smtClean="0"/>
              <a:t>Used is personal computer </a:t>
            </a:r>
          </a:p>
          <a:p>
            <a:r>
              <a:rPr lang="en-US" dirty="0" smtClean="0"/>
              <a:t>The 7-bit code can represent 128 characters.</a:t>
            </a:r>
          </a:p>
          <a:p>
            <a:r>
              <a:rPr lang="en-US" dirty="0" smtClean="0"/>
              <a:t>This 7 bit code is not enough to represent some graphical character on computer screen.</a:t>
            </a:r>
          </a:p>
          <a:p>
            <a:r>
              <a:rPr lang="en-US" dirty="0" smtClean="0"/>
              <a:t>8 bit code can represent 256 characters.</a:t>
            </a:r>
          </a:p>
          <a:p>
            <a:r>
              <a:rPr lang="en-US" dirty="0" smtClean="0"/>
              <a:t>8 bit code can represent graphical characters.</a:t>
            </a:r>
            <a:endParaRPr lang="en-US" dirty="0"/>
          </a:p>
        </p:txBody>
      </p:sp>
    </p:spTree>
    <p:extLst>
      <p:ext uri="{BB962C8B-B14F-4D97-AF65-F5344CB8AC3E}">
        <p14:creationId xmlns:p14="http://schemas.microsoft.com/office/powerpoint/2010/main" xmlns="" val="827257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3764435740"/>
              </p:ext>
            </p:extLst>
          </p:nvPr>
        </p:nvGraphicFramePr>
        <p:xfrm>
          <a:off x="1727197" y="812800"/>
          <a:ext cx="9177867" cy="5396431"/>
        </p:xfrm>
        <a:graphic>
          <a:graphicData uri="http://schemas.openxmlformats.org/drawingml/2006/table">
            <a:tbl>
              <a:tblPr/>
              <a:tblGrid>
                <a:gridCol w="1019763"/>
                <a:gridCol w="1019763"/>
                <a:gridCol w="1019763"/>
                <a:gridCol w="1019763"/>
                <a:gridCol w="1019763"/>
                <a:gridCol w="1019763"/>
                <a:gridCol w="1019763"/>
                <a:gridCol w="1019763"/>
                <a:gridCol w="1019763"/>
              </a:tblGrid>
              <a:tr h="396625">
                <a:tc>
                  <a:txBody>
                    <a:bodyPr/>
                    <a:lstStyle/>
                    <a:p>
                      <a:r>
                        <a:rPr lang="en-US" sz="1600" b="1" i="0">
                          <a:solidFill>
                            <a:srgbClr val="FFFFFF"/>
                          </a:solidFill>
                          <a:effectLst/>
                          <a:latin typeface="inherit"/>
                        </a:rPr>
                        <a:t>Char</a:t>
                      </a:r>
                    </a:p>
                  </a:txBody>
                  <a:tcPr marL="41175" marR="41175" marT="41175" marB="41175" anchor="ctr">
                    <a:lnL>
                      <a:noFill/>
                    </a:lnL>
                    <a:lnR>
                      <a:noFill/>
                    </a:lnR>
                    <a:lnT>
                      <a:noFill/>
                    </a:lnT>
                    <a:lnB>
                      <a:noFill/>
                    </a:lnB>
                    <a:solidFill>
                      <a:srgbClr val="005CB9"/>
                    </a:solidFill>
                  </a:tcPr>
                </a:tc>
                <a:tc>
                  <a:txBody>
                    <a:bodyPr/>
                    <a:lstStyle/>
                    <a:p>
                      <a:r>
                        <a:rPr lang="en-US" sz="1600" b="1" i="0">
                          <a:solidFill>
                            <a:srgbClr val="FFFFFF"/>
                          </a:solidFill>
                          <a:effectLst/>
                          <a:latin typeface="inherit"/>
                        </a:rPr>
                        <a:t>Dec</a:t>
                      </a:r>
                    </a:p>
                  </a:txBody>
                  <a:tcPr marL="41175" marR="41175" marT="41175" marB="41175" anchor="ctr">
                    <a:lnL>
                      <a:noFill/>
                    </a:lnL>
                    <a:lnR>
                      <a:noFill/>
                    </a:lnR>
                    <a:lnT>
                      <a:noFill/>
                    </a:lnT>
                    <a:lnB>
                      <a:noFill/>
                    </a:lnB>
                    <a:solidFill>
                      <a:srgbClr val="005CB9"/>
                    </a:solidFill>
                  </a:tcPr>
                </a:tc>
                <a:tc>
                  <a:txBody>
                    <a:bodyPr/>
                    <a:lstStyle/>
                    <a:p>
                      <a:r>
                        <a:rPr lang="en-US" sz="1600" b="1" i="0">
                          <a:solidFill>
                            <a:srgbClr val="FFFFFF"/>
                          </a:solidFill>
                          <a:effectLst/>
                          <a:latin typeface="inherit"/>
                        </a:rPr>
                        <a:t>Binary</a:t>
                      </a:r>
                    </a:p>
                  </a:txBody>
                  <a:tcPr marL="41175" marR="41175" marT="41175" marB="41175" anchor="ctr">
                    <a:lnL>
                      <a:noFill/>
                    </a:lnL>
                    <a:lnR>
                      <a:noFill/>
                    </a:lnR>
                    <a:lnT>
                      <a:noFill/>
                    </a:lnT>
                    <a:lnB>
                      <a:noFill/>
                    </a:lnB>
                    <a:solidFill>
                      <a:srgbClr val="005CB9"/>
                    </a:solidFill>
                  </a:tcPr>
                </a:tc>
                <a:tc>
                  <a:txBody>
                    <a:bodyPr/>
                    <a:lstStyle/>
                    <a:p>
                      <a:r>
                        <a:rPr lang="en-US" sz="1600" b="1" i="0">
                          <a:solidFill>
                            <a:srgbClr val="FFFFFF"/>
                          </a:solidFill>
                          <a:effectLst/>
                          <a:latin typeface="inherit"/>
                        </a:rPr>
                        <a:t>Char</a:t>
                      </a:r>
                    </a:p>
                  </a:txBody>
                  <a:tcPr marL="41175" marR="41175" marT="41175" marB="41175" anchor="ctr">
                    <a:lnL>
                      <a:noFill/>
                    </a:lnL>
                    <a:lnR>
                      <a:noFill/>
                    </a:lnR>
                    <a:lnT>
                      <a:noFill/>
                    </a:lnT>
                    <a:lnB>
                      <a:noFill/>
                    </a:lnB>
                    <a:solidFill>
                      <a:srgbClr val="005CB9"/>
                    </a:solidFill>
                  </a:tcPr>
                </a:tc>
                <a:tc>
                  <a:txBody>
                    <a:bodyPr/>
                    <a:lstStyle/>
                    <a:p>
                      <a:r>
                        <a:rPr lang="en-US" sz="1600" b="1" i="0">
                          <a:solidFill>
                            <a:srgbClr val="FFFFFF"/>
                          </a:solidFill>
                          <a:effectLst/>
                          <a:latin typeface="inherit"/>
                        </a:rPr>
                        <a:t>Dec</a:t>
                      </a:r>
                    </a:p>
                  </a:txBody>
                  <a:tcPr marL="41175" marR="41175" marT="41175" marB="41175" anchor="ctr">
                    <a:lnL>
                      <a:noFill/>
                    </a:lnL>
                    <a:lnR>
                      <a:noFill/>
                    </a:lnR>
                    <a:lnT>
                      <a:noFill/>
                    </a:lnT>
                    <a:lnB>
                      <a:noFill/>
                    </a:lnB>
                    <a:solidFill>
                      <a:srgbClr val="005CB9"/>
                    </a:solidFill>
                  </a:tcPr>
                </a:tc>
                <a:tc>
                  <a:txBody>
                    <a:bodyPr/>
                    <a:lstStyle/>
                    <a:p>
                      <a:r>
                        <a:rPr lang="en-US" sz="1600" b="1" i="0">
                          <a:solidFill>
                            <a:srgbClr val="FFFFFF"/>
                          </a:solidFill>
                          <a:effectLst/>
                          <a:latin typeface="inherit"/>
                        </a:rPr>
                        <a:t>Binary</a:t>
                      </a:r>
                    </a:p>
                  </a:txBody>
                  <a:tcPr marL="41175" marR="41175" marT="41175" marB="41175" anchor="ctr">
                    <a:lnL>
                      <a:noFill/>
                    </a:lnL>
                    <a:lnR>
                      <a:noFill/>
                    </a:lnR>
                    <a:lnT>
                      <a:noFill/>
                    </a:lnT>
                    <a:lnB>
                      <a:noFill/>
                    </a:lnB>
                    <a:solidFill>
                      <a:srgbClr val="005CB9"/>
                    </a:solidFill>
                  </a:tcPr>
                </a:tc>
                <a:tc>
                  <a:txBody>
                    <a:bodyPr/>
                    <a:lstStyle/>
                    <a:p>
                      <a:r>
                        <a:rPr lang="en-US" sz="1600" b="1" i="0">
                          <a:solidFill>
                            <a:srgbClr val="FFFFFF"/>
                          </a:solidFill>
                          <a:effectLst/>
                          <a:latin typeface="inherit"/>
                        </a:rPr>
                        <a:t>Char</a:t>
                      </a:r>
                    </a:p>
                  </a:txBody>
                  <a:tcPr marL="41175" marR="41175" marT="41175" marB="41175" anchor="ctr">
                    <a:lnL>
                      <a:noFill/>
                    </a:lnL>
                    <a:lnR>
                      <a:noFill/>
                    </a:lnR>
                    <a:lnT>
                      <a:noFill/>
                    </a:lnT>
                    <a:lnB>
                      <a:noFill/>
                    </a:lnB>
                    <a:solidFill>
                      <a:srgbClr val="005CB9"/>
                    </a:solidFill>
                  </a:tcPr>
                </a:tc>
                <a:tc>
                  <a:txBody>
                    <a:bodyPr/>
                    <a:lstStyle/>
                    <a:p>
                      <a:r>
                        <a:rPr lang="en-US" sz="1600" b="1" i="0">
                          <a:solidFill>
                            <a:srgbClr val="FFFFFF"/>
                          </a:solidFill>
                          <a:effectLst/>
                          <a:latin typeface="inherit"/>
                        </a:rPr>
                        <a:t>Dec</a:t>
                      </a:r>
                    </a:p>
                  </a:txBody>
                  <a:tcPr marL="41175" marR="41175" marT="41175" marB="41175" anchor="ctr">
                    <a:lnL>
                      <a:noFill/>
                    </a:lnL>
                    <a:lnR>
                      <a:noFill/>
                    </a:lnR>
                    <a:lnT>
                      <a:noFill/>
                    </a:lnT>
                    <a:lnB>
                      <a:noFill/>
                    </a:lnB>
                    <a:solidFill>
                      <a:srgbClr val="005CB9"/>
                    </a:solidFill>
                  </a:tcPr>
                </a:tc>
                <a:tc>
                  <a:txBody>
                    <a:bodyPr/>
                    <a:lstStyle/>
                    <a:p>
                      <a:r>
                        <a:rPr lang="en-US" sz="1600" b="1" i="0">
                          <a:solidFill>
                            <a:srgbClr val="FFFFFF"/>
                          </a:solidFill>
                          <a:effectLst/>
                          <a:latin typeface="inherit"/>
                        </a:rPr>
                        <a:t>Binary</a:t>
                      </a:r>
                    </a:p>
                  </a:txBody>
                  <a:tcPr marL="41175" marR="41175" marT="41175" marB="41175" anchor="ctr">
                    <a:lnL>
                      <a:noFill/>
                    </a:lnL>
                    <a:lnR>
                      <a:noFill/>
                    </a:lnR>
                    <a:lnT>
                      <a:noFill/>
                    </a:lnT>
                    <a:lnB>
                      <a:noFill/>
                    </a:lnB>
                    <a:solidFill>
                      <a:srgbClr val="005CB9"/>
                    </a:solidFill>
                  </a:tcPr>
                </a:tc>
              </a:tr>
              <a:tr h="833301">
                <a:tc>
                  <a:txBody>
                    <a:bodyPr/>
                    <a:lstStyle/>
                    <a:p>
                      <a:pPr algn="ctr" fontAlgn="t"/>
                      <a:r>
                        <a:rPr lang="en-US" sz="1600" b="1" i="0">
                          <a:effectLst/>
                          <a:latin typeface="inherit"/>
                        </a:rPr>
                        <a:t>!</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033</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00100001</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A</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065</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01000001</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a</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097</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01100001</a:t>
                      </a:r>
                    </a:p>
                  </a:txBody>
                  <a:tcPr marL="98819" marR="98819" marT="98819" marB="98819">
                    <a:lnL>
                      <a:noFill/>
                    </a:lnL>
                    <a:lnR>
                      <a:noFill/>
                    </a:lnR>
                    <a:lnT>
                      <a:noFill/>
                    </a:lnT>
                    <a:lnB>
                      <a:noFill/>
                    </a:lnB>
                    <a:solidFill>
                      <a:srgbClr val="FFFFFF"/>
                    </a:solidFill>
                  </a:tcPr>
                </a:tc>
              </a:tr>
              <a:tr h="833301">
                <a:tc>
                  <a:txBody>
                    <a:bodyPr/>
                    <a:lstStyle/>
                    <a:p>
                      <a:pPr algn="ctr" fontAlgn="t"/>
                      <a:r>
                        <a:rPr lang="en-US" sz="1600" b="1" i="0">
                          <a:effectLst/>
                          <a:latin typeface="inherit"/>
                        </a:rPr>
                        <a:t>"</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034</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00100010</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B</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066</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01000010</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b</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098</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01100010</a:t>
                      </a:r>
                    </a:p>
                  </a:txBody>
                  <a:tcPr marL="98819" marR="98819" marT="98819" marB="98819">
                    <a:lnL>
                      <a:noFill/>
                    </a:lnL>
                    <a:lnR>
                      <a:noFill/>
                    </a:lnR>
                    <a:lnT>
                      <a:noFill/>
                    </a:lnT>
                    <a:lnB>
                      <a:noFill/>
                    </a:lnB>
                    <a:solidFill>
                      <a:srgbClr val="FFFFFF"/>
                    </a:solidFill>
                  </a:tcPr>
                </a:tc>
              </a:tr>
              <a:tr h="833301">
                <a:tc>
                  <a:txBody>
                    <a:bodyPr/>
                    <a:lstStyle/>
                    <a:p>
                      <a:pPr algn="ctr" fontAlgn="t"/>
                      <a:r>
                        <a:rPr lang="en-US" sz="1600" b="1" i="0">
                          <a:effectLst/>
                          <a:latin typeface="inherit"/>
                        </a:rPr>
                        <a:t>#</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035</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00100011</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C</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067</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01000011</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c</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099</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01100011</a:t>
                      </a:r>
                    </a:p>
                  </a:txBody>
                  <a:tcPr marL="98819" marR="98819" marT="98819" marB="98819">
                    <a:lnL>
                      <a:noFill/>
                    </a:lnL>
                    <a:lnR>
                      <a:noFill/>
                    </a:lnR>
                    <a:lnT>
                      <a:noFill/>
                    </a:lnT>
                    <a:lnB>
                      <a:noFill/>
                    </a:lnB>
                    <a:solidFill>
                      <a:srgbClr val="FFFFFF"/>
                    </a:solidFill>
                  </a:tcPr>
                </a:tc>
              </a:tr>
              <a:tr h="833301">
                <a:tc>
                  <a:txBody>
                    <a:bodyPr/>
                    <a:lstStyle/>
                    <a:p>
                      <a:pPr algn="ctr" fontAlgn="t"/>
                      <a:r>
                        <a:rPr lang="en-US" sz="1600" b="1" i="0">
                          <a:effectLst/>
                          <a:latin typeface="inherit"/>
                        </a:rPr>
                        <a:t>$</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036</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00100100</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D</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068</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01000100</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d</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100</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01100100</a:t>
                      </a:r>
                    </a:p>
                  </a:txBody>
                  <a:tcPr marL="98819" marR="98819" marT="98819" marB="98819">
                    <a:lnL>
                      <a:noFill/>
                    </a:lnL>
                    <a:lnR>
                      <a:noFill/>
                    </a:lnR>
                    <a:lnT>
                      <a:noFill/>
                    </a:lnT>
                    <a:lnB>
                      <a:noFill/>
                    </a:lnB>
                    <a:solidFill>
                      <a:srgbClr val="FFFFFF"/>
                    </a:solidFill>
                  </a:tcPr>
                </a:tc>
              </a:tr>
              <a:tr h="833301">
                <a:tc>
                  <a:txBody>
                    <a:bodyPr/>
                    <a:lstStyle/>
                    <a:p>
                      <a:pPr algn="ctr" fontAlgn="t"/>
                      <a:r>
                        <a:rPr lang="en-US" sz="1600" b="1" i="0">
                          <a:effectLst/>
                          <a:latin typeface="inherit"/>
                        </a:rPr>
                        <a:t>%</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037</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00100101</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E</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069</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01000101</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e</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101</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01100101</a:t>
                      </a:r>
                    </a:p>
                  </a:txBody>
                  <a:tcPr marL="98819" marR="98819" marT="98819" marB="98819">
                    <a:lnL>
                      <a:noFill/>
                    </a:lnL>
                    <a:lnR>
                      <a:noFill/>
                    </a:lnR>
                    <a:lnT>
                      <a:noFill/>
                    </a:lnT>
                    <a:lnB>
                      <a:noFill/>
                    </a:lnB>
                    <a:solidFill>
                      <a:srgbClr val="FFFFFF"/>
                    </a:solidFill>
                  </a:tcPr>
                </a:tc>
              </a:tr>
              <a:tr h="833301">
                <a:tc>
                  <a:txBody>
                    <a:bodyPr/>
                    <a:lstStyle/>
                    <a:p>
                      <a:pPr algn="ctr" fontAlgn="t"/>
                      <a:r>
                        <a:rPr lang="en-US" sz="1600" b="1" i="0">
                          <a:effectLst/>
                          <a:latin typeface="inherit"/>
                        </a:rPr>
                        <a:t>&amp;</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038</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00100110</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F</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070</a:t>
                      </a:r>
                    </a:p>
                  </a:txBody>
                  <a:tcPr marL="98819" marR="98819" marT="98819" marB="98819">
                    <a:lnL>
                      <a:noFill/>
                    </a:lnL>
                    <a:lnR>
                      <a:noFill/>
                    </a:lnR>
                    <a:lnT>
                      <a:noFill/>
                    </a:lnT>
                    <a:lnB>
                      <a:noFill/>
                    </a:lnB>
                    <a:solidFill>
                      <a:srgbClr val="E5E5E5"/>
                    </a:solidFill>
                  </a:tcPr>
                </a:tc>
                <a:tc>
                  <a:txBody>
                    <a:bodyPr/>
                    <a:lstStyle/>
                    <a:p>
                      <a:pPr algn="ctr" fontAlgn="t"/>
                      <a:r>
                        <a:rPr lang="en-US" sz="1600" b="0" i="0">
                          <a:effectLst/>
                          <a:latin typeface="inherit"/>
                        </a:rPr>
                        <a:t>01000110</a:t>
                      </a:r>
                    </a:p>
                  </a:txBody>
                  <a:tcPr marL="98819" marR="98819" marT="98819" marB="98819">
                    <a:lnL>
                      <a:noFill/>
                    </a:lnL>
                    <a:lnR>
                      <a:noFill/>
                    </a:lnR>
                    <a:lnT>
                      <a:noFill/>
                    </a:lnT>
                    <a:lnB>
                      <a:noFill/>
                    </a:lnB>
                    <a:solidFill>
                      <a:srgbClr val="FFFFFF"/>
                    </a:solidFill>
                  </a:tcPr>
                </a:tc>
                <a:tc>
                  <a:txBody>
                    <a:bodyPr/>
                    <a:lstStyle/>
                    <a:p>
                      <a:pPr algn="ctr" fontAlgn="t"/>
                      <a:r>
                        <a:rPr lang="en-US" sz="1600" b="1" i="0">
                          <a:effectLst/>
                          <a:latin typeface="inherit"/>
                        </a:rPr>
                        <a:t>f</a:t>
                      </a:r>
                    </a:p>
                  </a:txBody>
                  <a:tcPr marL="98819" marR="98819" marT="98819" marB="98819">
                    <a:lnL>
                      <a:noFill/>
                    </a:lnL>
                    <a:lnR>
                      <a:noFill/>
                    </a:lnR>
                    <a:lnT>
                      <a:noFill/>
                    </a:lnT>
                    <a:lnB>
                      <a:noFill/>
                    </a:lnB>
                    <a:solidFill>
                      <a:srgbClr val="FFFFFF"/>
                    </a:solidFill>
                  </a:tcPr>
                </a:tc>
                <a:tc>
                  <a:txBody>
                    <a:bodyPr/>
                    <a:lstStyle/>
                    <a:p>
                      <a:pPr algn="ctr" fontAlgn="t"/>
                      <a:r>
                        <a:rPr lang="en-US" sz="1600" b="0" i="0">
                          <a:effectLst/>
                          <a:latin typeface="inherit"/>
                        </a:rPr>
                        <a:t>102</a:t>
                      </a:r>
                    </a:p>
                  </a:txBody>
                  <a:tcPr marL="98819" marR="98819" marT="98819" marB="98819">
                    <a:lnL>
                      <a:noFill/>
                    </a:lnL>
                    <a:lnR>
                      <a:noFill/>
                    </a:lnR>
                    <a:lnT>
                      <a:noFill/>
                    </a:lnT>
                    <a:lnB>
                      <a:noFill/>
                    </a:lnB>
                    <a:solidFill>
                      <a:srgbClr val="E5E5E5"/>
                    </a:solidFill>
                  </a:tcPr>
                </a:tc>
                <a:tc>
                  <a:txBody>
                    <a:bodyPr/>
                    <a:lstStyle/>
                    <a:p>
                      <a:pPr algn="ctr" fontAlgn="t"/>
                      <a:r>
                        <a:rPr lang="en-US" sz="1600" b="0" i="0" dirty="0">
                          <a:effectLst/>
                          <a:latin typeface="inherit"/>
                        </a:rPr>
                        <a:t>01100110</a:t>
                      </a:r>
                    </a:p>
                  </a:txBody>
                  <a:tcPr marL="98819" marR="98819" marT="98819" marB="98819">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xmlns="" val="2402402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871426942"/>
              </p:ext>
            </p:extLst>
          </p:nvPr>
        </p:nvGraphicFramePr>
        <p:xfrm>
          <a:off x="1456271" y="541339"/>
          <a:ext cx="8884350" cy="5602284"/>
        </p:xfrm>
        <a:graphic>
          <a:graphicData uri="http://schemas.openxmlformats.org/drawingml/2006/table">
            <a:tbl>
              <a:tblPr/>
              <a:tblGrid>
                <a:gridCol w="987150"/>
                <a:gridCol w="987150"/>
                <a:gridCol w="987150"/>
                <a:gridCol w="987150"/>
                <a:gridCol w="987150"/>
                <a:gridCol w="987150"/>
                <a:gridCol w="987150"/>
                <a:gridCol w="987150"/>
                <a:gridCol w="987150"/>
              </a:tblGrid>
              <a:tr h="622476">
                <a:tc>
                  <a:txBody>
                    <a:bodyPr/>
                    <a:lstStyle/>
                    <a:p>
                      <a:pPr algn="ctr" fontAlgn="t"/>
                      <a:r>
                        <a:rPr lang="en-US" sz="1400" b="1" i="0">
                          <a:effectLst/>
                          <a:latin typeface="inherit"/>
                        </a:rPr>
                        <a:t>'</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039</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00100111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G</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071</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01000111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g</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103</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01100111</a:t>
                      </a:r>
                    </a:p>
                  </a:txBody>
                  <a:tcPr marL="91541" marR="91541" marT="91541" marB="91541">
                    <a:lnL>
                      <a:noFill/>
                    </a:lnL>
                    <a:lnR>
                      <a:noFill/>
                    </a:lnR>
                    <a:lnT>
                      <a:noFill/>
                    </a:lnT>
                    <a:lnB>
                      <a:noFill/>
                    </a:lnB>
                    <a:solidFill>
                      <a:srgbClr val="FFFFFF"/>
                    </a:solidFill>
                  </a:tcPr>
                </a:tc>
              </a:tr>
              <a:tr h="622476">
                <a:tc>
                  <a:txBody>
                    <a:bodyPr/>
                    <a:lstStyle/>
                    <a:p>
                      <a:pPr algn="ctr" fontAlgn="t"/>
                      <a:r>
                        <a:rPr lang="en-US" sz="1400" b="1" i="0">
                          <a:effectLst/>
                          <a:latin typeface="inherit"/>
                        </a:rPr>
                        <a:t>(</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040</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00101000</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H</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072</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01001000</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h</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104</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01101000</a:t>
                      </a:r>
                    </a:p>
                  </a:txBody>
                  <a:tcPr marL="91541" marR="91541" marT="91541" marB="91541">
                    <a:lnL>
                      <a:noFill/>
                    </a:lnL>
                    <a:lnR>
                      <a:noFill/>
                    </a:lnR>
                    <a:lnT>
                      <a:noFill/>
                    </a:lnT>
                    <a:lnB>
                      <a:noFill/>
                    </a:lnB>
                    <a:solidFill>
                      <a:srgbClr val="FFFFFF"/>
                    </a:solidFill>
                  </a:tcPr>
                </a:tc>
              </a:tr>
              <a:tr h="622476">
                <a:tc>
                  <a:txBody>
                    <a:bodyPr/>
                    <a:lstStyle/>
                    <a:p>
                      <a:pPr algn="ctr" fontAlgn="t"/>
                      <a:r>
                        <a:rPr lang="en-US" sz="1400" b="1" i="0">
                          <a:effectLst/>
                          <a:latin typeface="inherit"/>
                        </a:rPr>
                        <a:t>)</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041</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00101001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I</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073</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01001001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i</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105</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01101001</a:t>
                      </a:r>
                    </a:p>
                  </a:txBody>
                  <a:tcPr marL="91541" marR="91541" marT="91541" marB="91541">
                    <a:lnL>
                      <a:noFill/>
                    </a:lnL>
                    <a:lnR>
                      <a:noFill/>
                    </a:lnR>
                    <a:lnT>
                      <a:noFill/>
                    </a:lnT>
                    <a:lnB>
                      <a:noFill/>
                    </a:lnB>
                    <a:solidFill>
                      <a:srgbClr val="FFFFFF"/>
                    </a:solidFill>
                  </a:tcPr>
                </a:tc>
              </a:tr>
              <a:tr h="622476">
                <a:tc>
                  <a:txBody>
                    <a:bodyPr/>
                    <a:lstStyle/>
                    <a:p>
                      <a:pPr algn="ctr" fontAlgn="t"/>
                      <a:r>
                        <a:rPr lang="en-US" sz="1400" b="1" i="0">
                          <a:effectLst/>
                          <a:latin typeface="inherit"/>
                        </a:rPr>
                        <a:t>*</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042</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00101010</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J</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074</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01001010</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j</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106</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01101010</a:t>
                      </a:r>
                    </a:p>
                  </a:txBody>
                  <a:tcPr marL="91541" marR="91541" marT="91541" marB="91541">
                    <a:lnL>
                      <a:noFill/>
                    </a:lnL>
                    <a:lnR>
                      <a:noFill/>
                    </a:lnR>
                    <a:lnT>
                      <a:noFill/>
                    </a:lnT>
                    <a:lnB>
                      <a:noFill/>
                    </a:lnB>
                    <a:solidFill>
                      <a:srgbClr val="FFFFFF"/>
                    </a:solidFill>
                  </a:tcPr>
                </a:tc>
              </a:tr>
              <a:tr h="622476">
                <a:tc>
                  <a:txBody>
                    <a:bodyPr/>
                    <a:lstStyle/>
                    <a:p>
                      <a:pPr algn="ctr" fontAlgn="t"/>
                      <a:r>
                        <a:rPr lang="en-US" sz="1400" b="1" i="0">
                          <a:effectLst/>
                          <a:latin typeface="inherit"/>
                        </a:rPr>
                        <a:t>+</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043</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00101011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K</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075</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01001011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k</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107</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01101011</a:t>
                      </a:r>
                    </a:p>
                  </a:txBody>
                  <a:tcPr marL="91541" marR="91541" marT="91541" marB="91541">
                    <a:lnL>
                      <a:noFill/>
                    </a:lnL>
                    <a:lnR>
                      <a:noFill/>
                    </a:lnR>
                    <a:lnT>
                      <a:noFill/>
                    </a:lnT>
                    <a:lnB>
                      <a:noFill/>
                    </a:lnB>
                    <a:solidFill>
                      <a:srgbClr val="FFFFFF"/>
                    </a:solidFill>
                  </a:tcPr>
                </a:tc>
              </a:tr>
              <a:tr h="622476">
                <a:tc>
                  <a:txBody>
                    <a:bodyPr/>
                    <a:lstStyle/>
                    <a:p>
                      <a:pPr algn="ctr" fontAlgn="t"/>
                      <a:r>
                        <a:rPr lang="en-US" sz="1400" b="1" i="0">
                          <a:effectLst/>
                          <a:latin typeface="inherit"/>
                        </a:rPr>
                        <a:t>,</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044</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00101100</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L</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076</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01001100</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l</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108</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01101100</a:t>
                      </a:r>
                    </a:p>
                  </a:txBody>
                  <a:tcPr marL="91541" marR="91541" marT="91541" marB="91541">
                    <a:lnL>
                      <a:noFill/>
                    </a:lnL>
                    <a:lnR>
                      <a:noFill/>
                    </a:lnR>
                    <a:lnT>
                      <a:noFill/>
                    </a:lnT>
                    <a:lnB>
                      <a:noFill/>
                    </a:lnB>
                    <a:solidFill>
                      <a:srgbClr val="FFFFFF"/>
                    </a:solidFill>
                  </a:tcPr>
                </a:tc>
              </a:tr>
              <a:tr h="622476">
                <a:tc>
                  <a:txBody>
                    <a:bodyPr/>
                    <a:lstStyle/>
                    <a:p>
                      <a:pPr algn="ctr" fontAlgn="t"/>
                      <a:r>
                        <a:rPr lang="en-US" sz="1400" b="1" i="0">
                          <a:effectLst/>
                          <a:latin typeface="inherit"/>
                        </a:rPr>
                        <a:t>-</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045</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00101101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M</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077</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01001101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m</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109</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01101101</a:t>
                      </a:r>
                    </a:p>
                  </a:txBody>
                  <a:tcPr marL="91541" marR="91541" marT="91541" marB="91541">
                    <a:lnL>
                      <a:noFill/>
                    </a:lnL>
                    <a:lnR>
                      <a:noFill/>
                    </a:lnR>
                    <a:lnT>
                      <a:noFill/>
                    </a:lnT>
                    <a:lnB>
                      <a:noFill/>
                    </a:lnB>
                    <a:solidFill>
                      <a:srgbClr val="FFFFFF"/>
                    </a:solidFill>
                  </a:tcPr>
                </a:tc>
              </a:tr>
              <a:tr h="622476">
                <a:tc>
                  <a:txBody>
                    <a:bodyPr/>
                    <a:lstStyle/>
                    <a:p>
                      <a:pPr algn="ctr" fontAlgn="t"/>
                      <a:r>
                        <a:rPr lang="en-US" sz="1400" b="1" i="0">
                          <a:effectLst/>
                          <a:latin typeface="inherit"/>
                        </a:rPr>
                        <a:t>.</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046</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00101110</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N</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078</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01001110</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n</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110</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01101110</a:t>
                      </a:r>
                    </a:p>
                  </a:txBody>
                  <a:tcPr marL="91541" marR="91541" marT="91541" marB="91541">
                    <a:lnL>
                      <a:noFill/>
                    </a:lnL>
                    <a:lnR>
                      <a:noFill/>
                    </a:lnR>
                    <a:lnT>
                      <a:noFill/>
                    </a:lnT>
                    <a:lnB>
                      <a:noFill/>
                    </a:lnB>
                    <a:solidFill>
                      <a:srgbClr val="FFFFFF"/>
                    </a:solidFill>
                  </a:tcPr>
                </a:tc>
              </a:tr>
              <a:tr h="622476">
                <a:tc>
                  <a:txBody>
                    <a:bodyPr/>
                    <a:lstStyle/>
                    <a:p>
                      <a:pPr algn="ctr" fontAlgn="t"/>
                      <a:r>
                        <a:rPr lang="en-US" sz="1400" b="1" i="0">
                          <a:effectLst/>
                          <a:latin typeface="inherit"/>
                        </a:rPr>
                        <a:t>/</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047</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00101111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O</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079</a:t>
                      </a:r>
                    </a:p>
                  </a:txBody>
                  <a:tcPr marL="91541" marR="91541" marT="91541" marB="91541">
                    <a:lnL>
                      <a:noFill/>
                    </a:lnL>
                    <a:lnR>
                      <a:noFill/>
                    </a:lnR>
                    <a:lnT>
                      <a:noFill/>
                    </a:lnT>
                    <a:lnB>
                      <a:noFill/>
                    </a:lnB>
                    <a:solidFill>
                      <a:srgbClr val="E5E5E5"/>
                    </a:solidFill>
                  </a:tcPr>
                </a:tc>
                <a:tc>
                  <a:txBody>
                    <a:bodyPr/>
                    <a:lstStyle/>
                    <a:p>
                      <a:pPr algn="ctr" fontAlgn="t"/>
                      <a:r>
                        <a:rPr lang="en-US" sz="1400" b="0" i="0">
                          <a:effectLst/>
                          <a:latin typeface="inherit"/>
                        </a:rPr>
                        <a:t>01001111</a:t>
                      </a:r>
                    </a:p>
                  </a:txBody>
                  <a:tcPr marL="91541" marR="91541" marT="91541" marB="91541">
                    <a:lnL>
                      <a:noFill/>
                    </a:lnL>
                    <a:lnR>
                      <a:noFill/>
                    </a:lnR>
                    <a:lnT>
                      <a:noFill/>
                    </a:lnT>
                    <a:lnB>
                      <a:noFill/>
                    </a:lnB>
                    <a:solidFill>
                      <a:srgbClr val="FFFFFF"/>
                    </a:solidFill>
                  </a:tcPr>
                </a:tc>
                <a:tc>
                  <a:txBody>
                    <a:bodyPr/>
                    <a:lstStyle/>
                    <a:p>
                      <a:pPr algn="ctr" fontAlgn="t"/>
                      <a:r>
                        <a:rPr lang="en-US" sz="1400" b="1" i="0">
                          <a:effectLst/>
                          <a:latin typeface="inherit"/>
                        </a:rPr>
                        <a:t>o</a:t>
                      </a:r>
                    </a:p>
                  </a:txBody>
                  <a:tcPr marL="91541" marR="91541" marT="91541" marB="91541">
                    <a:lnL>
                      <a:noFill/>
                    </a:lnL>
                    <a:lnR>
                      <a:noFill/>
                    </a:lnR>
                    <a:lnT>
                      <a:noFill/>
                    </a:lnT>
                    <a:lnB>
                      <a:noFill/>
                    </a:lnB>
                    <a:solidFill>
                      <a:srgbClr val="FFFFFF"/>
                    </a:solidFill>
                  </a:tcPr>
                </a:tc>
                <a:tc>
                  <a:txBody>
                    <a:bodyPr/>
                    <a:lstStyle/>
                    <a:p>
                      <a:pPr algn="ctr" fontAlgn="t"/>
                      <a:r>
                        <a:rPr lang="en-US" sz="1400" b="0" i="0">
                          <a:effectLst/>
                          <a:latin typeface="inherit"/>
                        </a:rPr>
                        <a:t>111</a:t>
                      </a:r>
                    </a:p>
                  </a:txBody>
                  <a:tcPr marL="91541" marR="91541" marT="91541" marB="91541">
                    <a:lnL>
                      <a:noFill/>
                    </a:lnL>
                    <a:lnR>
                      <a:noFill/>
                    </a:lnR>
                    <a:lnT>
                      <a:noFill/>
                    </a:lnT>
                    <a:lnB>
                      <a:noFill/>
                    </a:lnB>
                    <a:solidFill>
                      <a:srgbClr val="E5E5E5"/>
                    </a:solidFill>
                  </a:tcPr>
                </a:tc>
                <a:tc>
                  <a:txBody>
                    <a:bodyPr/>
                    <a:lstStyle/>
                    <a:p>
                      <a:pPr algn="ctr" fontAlgn="t"/>
                      <a:r>
                        <a:rPr lang="en-US" sz="1400" b="0" i="0" dirty="0">
                          <a:effectLst/>
                          <a:latin typeface="inherit"/>
                        </a:rPr>
                        <a:t>01101111</a:t>
                      </a:r>
                    </a:p>
                  </a:txBody>
                  <a:tcPr marL="91541" marR="91541" marT="91541" marB="91541">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xmlns="" val="3363648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CODES</a:t>
            </a:r>
            <a:endParaRPr lang="en-US" dirty="0"/>
          </a:p>
        </p:txBody>
      </p:sp>
      <p:sp>
        <p:nvSpPr>
          <p:cNvPr id="3" name="Content Placeholder 2"/>
          <p:cNvSpPr>
            <a:spLocks noGrp="1"/>
          </p:cNvSpPr>
          <p:nvPr>
            <p:ph idx="1"/>
          </p:nvPr>
        </p:nvSpPr>
        <p:spPr/>
        <p:txBody>
          <a:bodyPr/>
          <a:lstStyle/>
          <a:p>
            <a:r>
              <a:rPr lang="en-US" dirty="0" smtClean="0"/>
              <a:t>In practice the digital electronics requires to handle data which may be numeric, alphabets and special characters. This requires the conversion of the incoming data into binary format before it can be processed. There is various possible ways of doing this and this process is called encoding. To achieve the reverse of it, we use decoders. </a:t>
            </a:r>
            <a:endParaRPr lang="en-US" dirty="0"/>
          </a:p>
        </p:txBody>
      </p:sp>
    </p:spTree>
    <p:extLst>
      <p:ext uri="{BB962C8B-B14F-4D97-AF65-F5344CB8AC3E}">
        <p14:creationId xmlns:p14="http://schemas.microsoft.com/office/powerpoint/2010/main" xmlns="" val="303474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22727625"/>
              </p:ext>
            </p:extLst>
          </p:nvPr>
        </p:nvGraphicFramePr>
        <p:xfrm>
          <a:off x="1456268" y="711200"/>
          <a:ext cx="8940798" cy="5443537"/>
        </p:xfrm>
        <a:graphic>
          <a:graphicData uri="http://schemas.openxmlformats.org/drawingml/2006/table">
            <a:tbl>
              <a:tblPr/>
              <a:tblGrid>
                <a:gridCol w="993422"/>
                <a:gridCol w="993422"/>
                <a:gridCol w="993422"/>
                <a:gridCol w="993422"/>
                <a:gridCol w="993422"/>
                <a:gridCol w="993422"/>
                <a:gridCol w="993422"/>
                <a:gridCol w="993422"/>
                <a:gridCol w="993422"/>
              </a:tblGrid>
              <a:tr h="494867">
                <a:tc>
                  <a:txBody>
                    <a:bodyPr/>
                    <a:lstStyle/>
                    <a:p>
                      <a:pPr algn="ctr" fontAlgn="t"/>
                      <a:r>
                        <a:rPr lang="en-US" sz="1100" b="1" i="0">
                          <a:effectLst/>
                          <a:latin typeface="inherit"/>
                        </a:rPr>
                        <a:t>0</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048</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00110000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P</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080</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01010000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p</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112</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01110000</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1</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049</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00110001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Q</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081</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01010001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q</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113</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01110001</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2</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050</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00110010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R</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082</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01010010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r</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114</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01110010</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3</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051</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00110011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S</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083</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01010011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s</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115</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01110011</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4</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052</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00110100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T</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084</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01010100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t</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116</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01110100</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5</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053</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00110101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U</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085</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01010101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u</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117</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01110101</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6</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054</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00110110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V</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086</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01010110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v</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118</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01110110</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7</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055</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00110111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W</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087</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01010111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w</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119</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01110111</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8</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056</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00111000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X</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088</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01011000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x</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120</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01111000</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9</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057</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00111001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Y</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089</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01011001</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y</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121</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01111001</a:t>
                      </a:r>
                    </a:p>
                  </a:txBody>
                  <a:tcPr marL="72775" marR="72775" marT="72775" marB="72775">
                    <a:lnL>
                      <a:noFill/>
                    </a:lnL>
                    <a:lnR>
                      <a:noFill/>
                    </a:lnR>
                    <a:lnT>
                      <a:noFill/>
                    </a:lnT>
                    <a:lnB>
                      <a:noFill/>
                    </a:lnB>
                    <a:solidFill>
                      <a:srgbClr val="FFFFFF"/>
                    </a:solidFill>
                  </a:tcPr>
                </a:tc>
              </a:tr>
              <a:tr h="494867">
                <a:tc>
                  <a:txBody>
                    <a:bodyPr/>
                    <a:lstStyle/>
                    <a:p>
                      <a:pPr algn="ctr" fontAlgn="t"/>
                      <a:r>
                        <a:rPr lang="en-US" sz="1100" b="1" i="0">
                          <a:effectLst/>
                          <a:latin typeface="inherit"/>
                        </a:rPr>
                        <a:t>:</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058</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00111010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Z</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090</a:t>
                      </a:r>
                    </a:p>
                  </a:txBody>
                  <a:tcPr marL="72775" marR="72775" marT="72775" marB="72775">
                    <a:lnL>
                      <a:noFill/>
                    </a:lnL>
                    <a:lnR>
                      <a:noFill/>
                    </a:lnR>
                    <a:lnT>
                      <a:noFill/>
                    </a:lnT>
                    <a:lnB>
                      <a:noFill/>
                    </a:lnB>
                    <a:solidFill>
                      <a:srgbClr val="E5E5E5"/>
                    </a:solidFill>
                  </a:tcPr>
                </a:tc>
                <a:tc>
                  <a:txBody>
                    <a:bodyPr/>
                    <a:lstStyle/>
                    <a:p>
                      <a:pPr algn="ctr" fontAlgn="t"/>
                      <a:r>
                        <a:rPr lang="en-US" sz="1100" b="0" i="0">
                          <a:effectLst/>
                          <a:latin typeface="inherit"/>
                        </a:rPr>
                        <a:t>01011010</a:t>
                      </a:r>
                    </a:p>
                  </a:txBody>
                  <a:tcPr marL="72775" marR="72775" marT="72775" marB="72775">
                    <a:lnL>
                      <a:noFill/>
                    </a:lnL>
                    <a:lnR>
                      <a:noFill/>
                    </a:lnR>
                    <a:lnT>
                      <a:noFill/>
                    </a:lnT>
                    <a:lnB>
                      <a:noFill/>
                    </a:lnB>
                    <a:solidFill>
                      <a:srgbClr val="FFFFFF"/>
                    </a:solidFill>
                  </a:tcPr>
                </a:tc>
                <a:tc>
                  <a:txBody>
                    <a:bodyPr/>
                    <a:lstStyle/>
                    <a:p>
                      <a:pPr algn="ctr" fontAlgn="t"/>
                      <a:r>
                        <a:rPr lang="en-US" sz="1100" b="1" i="0">
                          <a:effectLst/>
                          <a:latin typeface="inherit"/>
                        </a:rPr>
                        <a:t>z</a:t>
                      </a:r>
                    </a:p>
                  </a:txBody>
                  <a:tcPr marL="72775" marR="72775" marT="72775" marB="72775">
                    <a:lnL>
                      <a:noFill/>
                    </a:lnL>
                    <a:lnR>
                      <a:noFill/>
                    </a:lnR>
                    <a:lnT>
                      <a:noFill/>
                    </a:lnT>
                    <a:lnB>
                      <a:noFill/>
                    </a:lnB>
                    <a:solidFill>
                      <a:srgbClr val="FFFFFF"/>
                    </a:solidFill>
                  </a:tcPr>
                </a:tc>
                <a:tc>
                  <a:txBody>
                    <a:bodyPr/>
                    <a:lstStyle/>
                    <a:p>
                      <a:pPr algn="ctr" fontAlgn="t"/>
                      <a:r>
                        <a:rPr lang="en-US" sz="1100" b="0" i="0">
                          <a:effectLst/>
                          <a:latin typeface="inherit"/>
                        </a:rPr>
                        <a:t>122</a:t>
                      </a:r>
                    </a:p>
                  </a:txBody>
                  <a:tcPr marL="72775" marR="72775" marT="72775" marB="72775">
                    <a:lnL>
                      <a:noFill/>
                    </a:lnL>
                    <a:lnR>
                      <a:noFill/>
                    </a:lnR>
                    <a:lnT>
                      <a:noFill/>
                    </a:lnT>
                    <a:lnB>
                      <a:noFill/>
                    </a:lnB>
                    <a:solidFill>
                      <a:srgbClr val="E5E5E5"/>
                    </a:solidFill>
                  </a:tcPr>
                </a:tc>
                <a:tc>
                  <a:txBody>
                    <a:bodyPr/>
                    <a:lstStyle/>
                    <a:p>
                      <a:pPr algn="ctr" fontAlgn="t"/>
                      <a:r>
                        <a:rPr lang="en-US" sz="1100" b="0" i="0" dirty="0">
                          <a:effectLst/>
                          <a:latin typeface="inherit"/>
                        </a:rPr>
                        <a:t>01111010</a:t>
                      </a:r>
                    </a:p>
                  </a:txBody>
                  <a:tcPr marL="72775" marR="72775" marT="72775" marB="7277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xmlns="" val="4046419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746386213"/>
              </p:ext>
            </p:extLst>
          </p:nvPr>
        </p:nvGraphicFramePr>
        <p:xfrm>
          <a:off x="1603020" y="999649"/>
          <a:ext cx="8579205" cy="4663440"/>
        </p:xfrm>
        <a:graphic>
          <a:graphicData uri="http://schemas.openxmlformats.org/drawingml/2006/table">
            <a:tbl>
              <a:tblPr/>
              <a:tblGrid>
                <a:gridCol w="953245"/>
                <a:gridCol w="953245"/>
                <a:gridCol w="953245"/>
                <a:gridCol w="953245"/>
                <a:gridCol w="953245"/>
                <a:gridCol w="953245"/>
                <a:gridCol w="953245"/>
                <a:gridCol w="953245"/>
                <a:gridCol w="953245"/>
              </a:tblGrid>
              <a:tr h="0">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059</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00111011</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091</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01011011</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123</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01111011</a:t>
                      </a:r>
                    </a:p>
                  </a:txBody>
                  <a:tcPr marL="114300" marR="114300" marT="114300" marB="114300">
                    <a:lnL>
                      <a:noFill/>
                    </a:lnL>
                    <a:lnR>
                      <a:noFill/>
                    </a:lnR>
                    <a:lnT>
                      <a:noFill/>
                    </a:lnT>
                    <a:lnB>
                      <a:noFill/>
                    </a:lnB>
                    <a:solidFill>
                      <a:srgbClr val="FFFFFF"/>
                    </a:solidFill>
                  </a:tcPr>
                </a:tc>
              </a:tr>
              <a:tr h="0">
                <a:tc>
                  <a:txBody>
                    <a:bodyPr/>
                    <a:lstStyle/>
                    <a:p>
                      <a:pPr algn="ctr" fontAlgn="t"/>
                      <a:r>
                        <a:rPr lang="en-US" b="1" i="0">
                          <a:effectLst/>
                          <a:latin typeface="inherit"/>
                        </a:rPr>
                        <a:t>&lt;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060</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00111100</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092</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01011100</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124</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01111100</a:t>
                      </a:r>
                    </a:p>
                  </a:txBody>
                  <a:tcPr marL="114300" marR="114300" marT="114300" marB="114300">
                    <a:lnL>
                      <a:noFill/>
                    </a:lnL>
                    <a:lnR>
                      <a:noFill/>
                    </a:lnR>
                    <a:lnT>
                      <a:noFill/>
                    </a:lnT>
                    <a:lnB>
                      <a:noFill/>
                    </a:lnB>
                    <a:solidFill>
                      <a:srgbClr val="FFFFFF"/>
                    </a:solidFill>
                  </a:tcPr>
                </a:tc>
              </a:tr>
              <a:tr h="0">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061</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00111101</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093</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01011101</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125</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01111101</a:t>
                      </a:r>
                    </a:p>
                  </a:txBody>
                  <a:tcPr marL="114300" marR="114300" marT="114300" marB="114300">
                    <a:lnL>
                      <a:noFill/>
                    </a:lnL>
                    <a:lnR>
                      <a:noFill/>
                    </a:lnR>
                    <a:lnT>
                      <a:noFill/>
                    </a:lnT>
                    <a:lnB>
                      <a:noFill/>
                    </a:lnB>
                    <a:solidFill>
                      <a:srgbClr val="FFFFFF"/>
                    </a:solidFill>
                  </a:tcPr>
                </a:tc>
              </a:tr>
              <a:tr h="0">
                <a:tc>
                  <a:txBody>
                    <a:bodyPr/>
                    <a:lstStyle/>
                    <a:p>
                      <a:pPr algn="ctr" fontAlgn="t"/>
                      <a:r>
                        <a:rPr lang="en-US" b="1" i="0">
                          <a:effectLst/>
                          <a:latin typeface="inherit"/>
                        </a:rPr>
                        <a:t>&gt;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062</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00111110</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094</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01011110</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126</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01111110</a:t>
                      </a:r>
                    </a:p>
                  </a:txBody>
                  <a:tcPr marL="114300" marR="114300" marT="114300" marB="114300">
                    <a:lnL>
                      <a:noFill/>
                    </a:lnL>
                    <a:lnR>
                      <a:noFill/>
                    </a:lnR>
                    <a:lnT>
                      <a:noFill/>
                    </a:lnT>
                    <a:lnB>
                      <a:noFill/>
                    </a:lnB>
                    <a:solidFill>
                      <a:srgbClr val="FFFFFF"/>
                    </a:solidFill>
                  </a:tcPr>
                </a:tc>
              </a:tr>
              <a:tr h="0">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063</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00111111</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_</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095</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01011111</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_</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127</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01111111</a:t>
                      </a:r>
                    </a:p>
                  </a:txBody>
                  <a:tcPr marL="114300" marR="114300" marT="114300" marB="114300">
                    <a:lnL>
                      <a:noFill/>
                    </a:lnL>
                    <a:lnR>
                      <a:noFill/>
                    </a:lnR>
                    <a:lnT>
                      <a:noFill/>
                    </a:lnT>
                    <a:lnB>
                      <a:noFill/>
                    </a:lnB>
                    <a:solidFill>
                      <a:srgbClr val="FFFFFF"/>
                    </a:solidFill>
                  </a:tcPr>
                </a:tc>
              </a:tr>
              <a:tr h="0">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064</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01000000</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a:t>
                      </a:r>
                    </a:p>
                  </a:txBody>
                  <a:tcPr marL="114300" marR="114300" marT="114300" marB="114300">
                    <a:lnL>
                      <a:noFill/>
                    </a:lnL>
                    <a:lnR>
                      <a:noFill/>
                    </a:lnR>
                    <a:lnT>
                      <a:noFill/>
                    </a:lnT>
                    <a:lnB>
                      <a:noFill/>
                    </a:lnB>
                    <a:solidFill>
                      <a:srgbClr val="FFFFFF"/>
                    </a:solidFill>
                  </a:tcPr>
                </a:tc>
                <a:tc>
                  <a:txBody>
                    <a:bodyPr/>
                    <a:lstStyle/>
                    <a:p>
                      <a:pPr algn="ctr" fontAlgn="t"/>
                      <a:r>
                        <a:rPr lang="en-US" b="0" i="0">
                          <a:effectLst/>
                          <a:latin typeface="inherit"/>
                        </a:rPr>
                        <a:t>096</a:t>
                      </a:r>
                    </a:p>
                  </a:txBody>
                  <a:tcPr marL="114300" marR="114300" marT="114300" marB="114300">
                    <a:lnL>
                      <a:noFill/>
                    </a:lnL>
                    <a:lnR>
                      <a:noFill/>
                    </a:lnR>
                    <a:lnT>
                      <a:noFill/>
                    </a:lnT>
                    <a:lnB>
                      <a:noFill/>
                    </a:lnB>
                    <a:solidFill>
                      <a:srgbClr val="E5E5E5"/>
                    </a:solidFill>
                  </a:tcPr>
                </a:tc>
                <a:tc>
                  <a:txBody>
                    <a:bodyPr/>
                    <a:lstStyle/>
                    <a:p>
                      <a:pPr algn="ctr" fontAlgn="t"/>
                      <a:r>
                        <a:rPr lang="en-US" b="0" i="0">
                          <a:effectLst/>
                          <a:latin typeface="inherit"/>
                        </a:rPr>
                        <a:t>01100000</a:t>
                      </a:r>
                    </a:p>
                  </a:txBody>
                  <a:tcPr marL="114300" marR="114300" marT="114300" marB="114300">
                    <a:lnL>
                      <a:noFill/>
                    </a:lnL>
                    <a:lnR>
                      <a:noFill/>
                    </a:lnR>
                    <a:lnT>
                      <a:noFill/>
                    </a:lnT>
                    <a:lnB>
                      <a:noFill/>
                    </a:lnB>
                    <a:solidFill>
                      <a:srgbClr val="FFFFFF"/>
                    </a:solidFill>
                  </a:tcPr>
                </a:tc>
                <a:tc>
                  <a:txBody>
                    <a:bodyPr/>
                    <a:lstStyle/>
                    <a:p>
                      <a:pPr algn="ctr" fontAlgn="t"/>
                      <a:r>
                        <a:rPr lang="en-US" b="1" i="0">
                          <a:effectLst/>
                          <a:latin typeface="inherit"/>
                        </a:rPr>
                        <a:t> </a:t>
                      </a:r>
                    </a:p>
                  </a:txBody>
                  <a:tcPr marL="114300" marR="114300" marT="114300" marB="114300">
                    <a:lnL>
                      <a:noFill/>
                    </a:lnL>
                    <a:lnR>
                      <a:noFill/>
                    </a:lnR>
                    <a:lnT>
                      <a:noFill/>
                    </a:lnT>
                    <a:lnB>
                      <a:noFill/>
                    </a:lnB>
                    <a:solidFill>
                      <a:srgbClr val="FFFFFF"/>
                    </a:solidFill>
                  </a:tcPr>
                </a:tc>
                <a:tc>
                  <a:txBody>
                    <a:bodyPr/>
                    <a:lstStyle/>
                    <a:p>
                      <a:pPr fontAlgn="t"/>
                      <a:r>
                        <a:rPr lang="en-US" b="0" i="0">
                          <a:effectLst/>
                          <a:latin typeface="inherit"/>
                        </a:rPr>
                        <a:t> </a:t>
                      </a:r>
                    </a:p>
                  </a:txBody>
                  <a:tcPr marL="114300" marR="114300" marT="114300" marB="114300">
                    <a:lnL>
                      <a:noFill/>
                    </a:lnL>
                    <a:lnR>
                      <a:noFill/>
                    </a:lnR>
                    <a:lnT>
                      <a:noFill/>
                    </a:lnT>
                    <a:lnB>
                      <a:noFill/>
                    </a:lnB>
                    <a:solidFill>
                      <a:srgbClr val="EBEBEB"/>
                    </a:solidFill>
                  </a:tcPr>
                </a:tc>
                <a:tc>
                  <a:txBody>
                    <a:bodyPr/>
                    <a:lstStyle/>
                    <a:p>
                      <a:pPr algn="ctr" fontAlgn="t"/>
                      <a:r>
                        <a:rPr lang="en-US" b="0" i="0" dirty="0">
                          <a:effectLst/>
                          <a:latin typeface="inherit"/>
                        </a:rPr>
                        <a:t> </a:t>
                      </a:r>
                    </a:p>
                  </a:txBody>
                  <a:tcPr marL="114300" marR="114300" marT="114300" marB="114300">
                    <a:lnL>
                      <a:noFill/>
                    </a:lnL>
                    <a:lnR>
                      <a:noFill/>
                    </a:lnR>
                    <a:lnT>
                      <a:noFill/>
                    </a:lnT>
                    <a:lnB>
                      <a:noFill/>
                    </a:lnB>
                    <a:solidFill>
                      <a:srgbClr val="FFFFFF"/>
                    </a:solidFill>
                  </a:tcPr>
                </a:tc>
              </a:tr>
            </a:tbl>
          </a:graphicData>
        </a:graphic>
      </p:graphicFrame>
      <p:sp>
        <p:nvSpPr>
          <p:cNvPr id="5" name="Rectangle 1"/>
          <p:cNvSpPr>
            <a:spLocks noChangeArrowheads="1"/>
          </p:cNvSpPr>
          <p:nvPr/>
        </p:nvSpPr>
        <p:spPr bwMode="auto">
          <a:xfrm>
            <a:off x="-606811" y="-323165"/>
            <a:ext cx="12798811"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667596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EBCDIC Code:</a:t>
            </a:r>
            <a:endParaRPr lang="en-US" dirty="0"/>
          </a:p>
        </p:txBody>
      </p:sp>
      <p:sp>
        <p:nvSpPr>
          <p:cNvPr id="3" name="Content Placeholder 2"/>
          <p:cNvSpPr>
            <a:spLocks noGrp="1"/>
          </p:cNvSpPr>
          <p:nvPr>
            <p:ph idx="1"/>
          </p:nvPr>
        </p:nvSpPr>
        <p:spPr/>
        <p:txBody>
          <a:bodyPr/>
          <a:lstStyle/>
          <a:p>
            <a:r>
              <a:rPr lang="en-US" dirty="0" smtClean="0"/>
              <a:t>It is 8 bit code.</a:t>
            </a:r>
          </a:p>
          <a:p>
            <a:r>
              <a:rPr lang="en-US" dirty="0" smtClean="0"/>
              <a:t>It is divided in two groups of 4 bits.</a:t>
            </a:r>
          </a:p>
          <a:p>
            <a:r>
              <a:rPr lang="en-US" dirty="0" smtClean="0"/>
              <a:t>Each group ca represent one hexadecimal digit.</a:t>
            </a:r>
          </a:p>
          <a:p>
            <a:r>
              <a:rPr lang="en-US" dirty="0" smtClean="0"/>
              <a:t>Used in mainframe computer.</a:t>
            </a:r>
          </a:p>
          <a:p>
            <a:r>
              <a:rPr lang="en-US" dirty="0" smtClean="0"/>
              <a:t>It can represent 256 character.</a:t>
            </a:r>
          </a:p>
          <a:p>
            <a:r>
              <a:rPr lang="en-US" dirty="0" smtClean="0"/>
              <a:t>EBCDID developed by IBM.</a:t>
            </a:r>
          </a:p>
          <a:p>
            <a:r>
              <a:rPr lang="en-US" dirty="0" smtClean="0"/>
              <a:t>Normally used in mainframe computer.</a:t>
            </a:r>
          </a:p>
          <a:p>
            <a:r>
              <a:rPr lang="en-US" dirty="0" smtClean="0"/>
              <a:t>It can represent 256 character.</a:t>
            </a:r>
          </a:p>
          <a:p>
            <a:pPr marL="0" indent="0">
              <a:buNone/>
            </a:pPr>
            <a:endParaRPr lang="en-US" dirty="0"/>
          </a:p>
        </p:txBody>
      </p:sp>
    </p:spTree>
    <p:extLst>
      <p:ext uri="{BB962C8B-B14F-4D97-AF65-F5344CB8AC3E}">
        <p14:creationId xmlns:p14="http://schemas.microsoft.com/office/powerpoint/2010/main" xmlns="" val="1692739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Unicode :</a:t>
            </a:r>
            <a:endParaRPr lang="en-US" dirty="0"/>
          </a:p>
        </p:txBody>
      </p:sp>
      <p:sp>
        <p:nvSpPr>
          <p:cNvPr id="3" name="Content Placeholder 2"/>
          <p:cNvSpPr>
            <a:spLocks noGrp="1"/>
          </p:cNvSpPr>
          <p:nvPr>
            <p:ph idx="1"/>
          </p:nvPr>
        </p:nvSpPr>
        <p:spPr/>
        <p:txBody>
          <a:bodyPr/>
          <a:lstStyle/>
          <a:p>
            <a:r>
              <a:rPr lang="en-US" dirty="0" smtClean="0"/>
              <a:t>It is 16 bit code.</a:t>
            </a:r>
          </a:p>
          <a:p>
            <a:r>
              <a:rPr lang="en-US" dirty="0" smtClean="0"/>
              <a:t>It can represent 65536 characters.</a:t>
            </a:r>
          </a:p>
          <a:p>
            <a:r>
              <a:rPr lang="en-US" dirty="0" smtClean="0"/>
              <a:t>It has started to replace ASCII Code.</a:t>
            </a:r>
          </a:p>
          <a:p>
            <a:r>
              <a:rPr lang="en-US" dirty="0" smtClean="0"/>
              <a:t>It can represent the characters of all languages in the word.</a:t>
            </a:r>
          </a:p>
          <a:p>
            <a:endParaRPr lang="en-US" dirty="0"/>
          </a:p>
        </p:txBody>
      </p:sp>
    </p:spTree>
    <p:extLst>
      <p:ext uri="{BB962C8B-B14F-4D97-AF65-F5344CB8AC3E}">
        <p14:creationId xmlns:p14="http://schemas.microsoft.com/office/powerpoint/2010/main" xmlns="" val="682400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6978"/>
            <a:ext cx="10515600" cy="5239985"/>
          </a:xfrm>
        </p:spPr>
        <p:txBody>
          <a:bodyPr/>
          <a:lstStyle/>
          <a:p>
            <a:pPr marL="0" indent="0">
              <a:buNone/>
            </a:pPr>
            <a:r>
              <a:rPr lang="en-US" b="1" dirty="0" smtClean="0"/>
              <a:t>Encoding:</a:t>
            </a:r>
            <a:r>
              <a:rPr lang="en-US" dirty="0"/>
              <a:t> is the process of putting a sequence of characters (letters, numbers, punctuation, and certain symbols) into a specialized format for efficient transmission or storage. </a:t>
            </a:r>
            <a:endParaRPr lang="en-US" dirty="0" smtClean="0"/>
          </a:p>
          <a:p>
            <a:pPr marL="0" indent="0">
              <a:buNone/>
            </a:pPr>
            <a:r>
              <a:rPr lang="en-US" b="1" dirty="0" smtClean="0"/>
              <a:t>Decoding:</a:t>
            </a:r>
            <a:r>
              <a:rPr lang="en-US" dirty="0" smtClean="0"/>
              <a:t> </a:t>
            </a:r>
            <a:r>
              <a:rPr lang="en-US" dirty="0"/>
              <a:t>is the opposite process -- the conversion of an </a:t>
            </a:r>
            <a:r>
              <a:rPr lang="en-US" b="1" dirty="0"/>
              <a:t>encoded</a:t>
            </a:r>
            <a:r>
              <a:rPr lang="en-US" dirty="0"/>
              <a:t> format back into the original sequence of characters.</a:t>
            </a:r>
          </a:p>
        </p:txBody>
      </p:sp>
    </p:spTree>
    <p:extLst>
      <p:ext uri="{BB962C8B-B14F-4D97-AF65-F5344CB8AC3E}">
        <p14:creationId xmlns:p14="http://schemas.microsoft.com/office/powerpoint/2010/main" xmlns="" val="1717143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4711"/>
            <a:ext cx="10515600" cy="5172252"/>
          </a:xfrm>
        </p:spPr>
        <p:txBody>
          <a:bodyPr>
            <a:normAutofit lnSpcReduction="10000"/>
          </a:bodyPr>
          <a:lstStyle/>
          <a:p>
            <a:r>
              <a:rPr lang="en-US" b="1" dirty="0" smtClean="0"/>
              <a:t>WEIGHTED AND NON-WEIGHTED CODES:- </a:t>
            </a:r>
            <a:r>
              <a:rPr lang="en-US" dirty="0" smtClean="0"/>
              <a:t>There are two types of binary codes </a:t>
            </a:r>
          </a:p>
          <a:p>
            <a:r>
              <a:rPr lang="en-US" dirty="0" smtClean="0"/>
              <a:t>1) Weighted binary codes </a:t>
            </a:r>
          </a:p>
          <a:p>
            <a:r>
              <a:rPr lang="en-US" dirty="0" smtClean="0"/>
              <a:t>2) Non- weighted binary codes </a:t>
            </a:r>
          </a:p>
          <a:p>
            <a:r>
              <a:rPr lang="en-US" dirty="0" smtClean="0"/>
              <a:t>In weighted codes, for each position ( or bit) ,there is specific weight attached. For example, in binary number, each bit is assigned particular weight 2n where ‘n’ is the bit number for n = 0,1,2,3,4 the weights are 1,2,4,8,16 respectively. Example :- BCD  </a:t>
            </a:r>
          </a:p>
          <a:p>
            <a:r>
              <a:rPr lang="en-US" dirty="0" smtClean="0"/>
              <a:t>Non-weighted codes are codes which are not assigned with any weight to each digit position, i.e., each digit position within the number is not assigned fixed value. Example:- Excess – 3 (XS -3) code and Gray codes .</a:t>
            </a:r>
          </a:p>
        </p:txBody>
      </p:sp>
    </p:spTree>
    <p:extLst>
      <p:ext uri="{BB962C8B-B14F-4D97-AF65-F5344CB8AC3E}">
        <p14:creationId xmlns:p14="http://schemas.microsoft.com/office/powerpoint/2010/main" xmlns="" val="2998370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8991"/>
            <a:ext cx="10515600" cy="1325563"/>
          </a:xfrm>
        </p:spPr>
        <p:txBody>
          <a:bodyPr/>
          <a:lstStyle/>
          <a:p>
            <a:r>
              <a:rPr lang="en-US" dirty="0" smtClean="0"/>
              <a:t>BINARY CODE</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The binary number system has many advantages and is widely used in digital systems. However, there are times when binary numbers are not appropriate. Since we think much more readily in terms of decimal numbers than binary numbers, facilities are usually provided so that data can be entered into the system in decimal form, the conversion to binary being performed automatically inside the system.   In fact, many computers have been designed which work entirely with decimal numbers.   For this to be possible, a scheme for representing each of the 10 decimal digits as a sequence of binary digits must be used.</a:t>
            </a:r>
            <a:endParaRPr lang="en-US" dirty="0"/>
          </a:p>
        </p:txBody>
      </p:sp>
    </p:spTree>
    <p:extLst>
      <p:ext uri="{BB962C8B-B14F-4D97-AF65-F5344CB8AC3E}">
        <p14:creationId xmlns:p14="http://schemas.microsoft.com/office/powerpoint/2010/main" xmlns="" val="3246334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schemes:</a:t>
            </a:r>
            <a:br>
              <a:rPr lang="en-US" dirty="0" smtClean="0"/>
            </a:br>
            <a:endParaRPr lang="en-US" dirty="0"/>
          </a:p>
        </p:txBody>
      </p:sp>
      <p:sp>
        <p:nvSpPr>
          <p:cNvPr id="3" name="Content Placeholder 2"/>
          <p:cNvSpPr>
            <a:spLocks noGrp="1"/>
          </p:cNvSpPr>
          <p:nvPr>
            <p:ph idx="1"/>
          </p:nvPr>
        </p:nvSpPr>
        <p:spPr>
          <a:xfrm>
            <a:off x="838200" y="1772356"/>
            <a:ext cx="10515600" cy="4709407"/>
          </a:xfrm>
        </p:spPr>
        <p:txBody>
          <a:bodyPr/>
          <a:lstStyle/>
          <a:p>
            <a:r>
              <a:rPr lang="en-US" dirty="0" smtClean="0"/>
              <a:t>Some important coding schemes are as follows:</a:t>
            </a:r>
          </a:p>
          <a:p>
            <a:r>
              <a:rPr lang="en-US" dirty="0" smtClean="0"/>
              <a:t>1) BCD (Binary Coded Decimal)</a:t>
            </a:r>
          </a:p>
          <a:p>
            <a:r>
              <a:rPr lang="en-US" dirty="0" smtClean="0"/>
              <a:t>2) ASCII (American Standard Coded Decimal Interchange Code)</a:t>
            </a:r>
          </a:p>
          <a:p>
            <a:r>
              <a:rPr lang="en-US" dirty="0" smtClean="0"/>
              <a:t>3) ESCDIC (Extended Binary Coded Decimal Interchange Code) </a:t>
            </a:r>
          </a:p>
          <a:p>
            <a:r>
              <a:rPr lang="en-US" dirty="0" smtClean="0"/>
              <a:t>4) Unicode</a:t>
            </a:r>
            <a:endParaRPr lang="en-US" dirty="0"/>
          </a:p>
        </p:txBody>
      </p:sp>
    </p:spTree>
    <p:extLst>
      <p:ext uri="{BB962C8B-B14F-4D97-AF65-F5344CB8AC3E}">
        <p14:creationId xmlns:p14="http://schemas.microsoft.com/office/powerpoint/2010/main" xmlns="" val="2917095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8839200" cy="1580103"/>
          </a:xfrm>
        </p:spPr>
        <p:txBody>
          <a:bodyPr/>
          <a:lstStyle/>
          <a:p>
            <a:r>
              <a:rPr lang="en-US" b="1" dirty="0" smtClean="0"/>
              <a:t>Alternate Forms of Binary Representations</a:t>
            </a:r>
            <a:endParaRPr lang="en-US" dirty="0"/>
          </a:p>
        </p:txBody>
      </p:sp>
      <p:sp>
        <p:nvSpPr>
          <p:cNvPr id="3" name="Content Placeholder 2"/>
          <p:cNvSpPr>
            <a:spLocks noGrp="1"/>
          </p:cNvSpPr>
          <p:nvPr>
            <p:ph idx="1"/>
          </p:nvPr>
        </p:nvSpPr>
        <p:spPr>
          <a:xfrm>
            <a:off x="1656304" y="1639537"/>
            <a:ext cx="8839200" cy="5082811"/>
          </a:xfrm>
        </p:spPr>
        <p:txBody>
          <a:bodyPr/>
          <a:lstStyle/>
          <a:p>
            <a:r>
              <a:rPr lang="en-US" dirty="0" smtClean="0"/>
              <a:t>There are many different ways to represent binary numbers, other than the 4 representation that we have discussed. </a:t>
            </a:r>
          </a:p>
          <a:p>
            <a:r>
              <a:rPr lang="en-US" dirty="0" smtClean="0"/>
              <a:t>Many of these alternate representations are used to support specific applications and requirements, for example: </a:t>
            </a:r>
          </a:p>
          <a:p>
            <a:pPr>
              <a:buNone/>
            </a:pPr>
            <a:r>
              <a:rPr lang="en-US" dirty="0" smtClean="0"/>
              <a:t>	</a:t>
            </a:r>
            <a:r>
              <a:rPr lang="en-US" b="1" dirty="0" smtClean="0">
                <a:solidFill>
                  <a:schemeClr val="accent6"/>
                </a:solidFill>
              </a:rPr>
              <a:t>(01)</a:t>
            </a:r>
            <a:r>
              <a:rPr lang="en-US" dirty="0" smtClean="0"/>
              <a:t> A telephone keypad having the digits 0 to 9 	  generates </a:t>
            </a:r>
            <a:r>
              <a:rPr lang="en-US" dirty="0" smtClean="0">
                <a:solidFill>
                  <a:srgbClr val="C00000"/>
                </a:solidFill>
              </a:rPr>
              <a:t>BCD codes</a:t>
            </a:r>
            <a:r>
              <a:rPr lang="en-US" dirty="0" smtClean="0"/>
              <a:t> for the keys pressed.</a:t>
            </a:r>
          </a:p>
          <a:p>
            <a:pPr>
              <a:buNone/>
            </a:pPr>
            <a:r>
              <a:rPr lang="en-US" dirty="0" smtClean="0"/>
              <a:t>	</a:t>
            </a:r>
            <a:r>
              <a:rPr lang="en-US" b="1" dirty="0" smtClean="0">
                <a:solidFill>
                  <a:schemeClr val="accent6"/>
                </a:solidFill>
              </a:rPr>
              <a:t>(02)</a:t>
            </a:r>
            <a:r>
              <a:rPr lang="en-US" dirty="0" smtClean="0"/>
              <a:t> Most digital systems display </a:t>
            </a:r>
            <a:r>
              <a:rPr lang="en-US" dirty="0" smtClean="0">
                <a:solidFill>
                  <a:srgbClr val="C00000"/>
                </a:solidFill>
              </a:rPr>
              <a:t>9-segment LED 	  display panels</a:t>
            </a:r>
            <a:r>
              <a:rPr lang="en-US" dirty="0" smtClean="0"/>
              <a:t>, also used </a:t>
            </a:r>
            <a:r>
              <a:rPr lang="en-US" b="1" dirty="0" smtClean="0"/>
              <a:t>BCD Code</a:t>
            </a:r>
            <a:r>
              <a:rPr lang="en-US" dirty="0" smtClean="0"/>
              <a:t> to display  	  the decimal numbers. </a:t>
            </a:r>
            <a:endParaRPr lang="en-US" dirty="0"/>
          </a:p>
        </p:txBody>
      </p:sp>
      <p:sp>
        <p:nvSpPr>
          <p:cNvPr id="4" name="Slide Number Placeholder 3"/>
          <p:cNvSpPr>
            <a:spLocks noGrp="1"/>
          </p:cNvSpPr>
          <p:nvPr>
            <p:ph type="sldNum" sz="quarter" idx="12"/>
          </p:nvPr>
        </p:nvSpPr>
        <p:spPr/>
        <p:txBody>
          <a:bodyPr/>
          <a:lstStyle/>
          <a:p>
            <a:pPr>
              <a:defRPr/>
            </a:pPr>
            <a:fld id="{B90D8866-F198-4F85-A8BA-388735B01C00}" type="slidenum">
              <a:rPr lang="en-US" altLang="en-US" smtClean="0"/>
              <a:pPr>
                <a:defRPr/>
              </a:pPr>
              <a:t>7</a:t>
            </a:fld>
            <a:endParaRPr lang="en-US" altLang="en-US"/>
          </a:p>
        </p:txBody>
      </p:sp>
    </p:spTree>
    <p:extLst>
      <p:ext uri="{BB962C8B-B14F-4D97-AF65-F5344CB8AC3E}">
        <p14:creationId xmlns:p14="http://schemas.microsoft.com/office/powerpoint/2010/main" xmlns="" val="130610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BCD Code:</a:t>
            </a:r>
            <a:endParaRPr lang="en-US" dirty="0"/>
          </a:p>
        </p:txBody>
      </p:sp>
      <p:sp>
        <p:nvSpPr>
          <p:cNvPr id="3" name="Content Placeholder 2"/>
          <p:cNvSpPr>
            <a:spLocks noGrp="1"/>
          </p:cNvSpPr>
          <p:nvPr>
            <p:ph idx="1"/>
          </p:nvPr>
        </p:nvSpPr>
        <p:spPr/>
        <p:txBody>
          <a:bodyPr/>
          <a:lstStyle/>
          <a:p>
            <a:r>
              <a:rPr lang="en-US" dirty="0" smtClean="0"/>
              <a:t>It is used to represent decimal digit in binary.</a:t>
            </a:r>
          </a:p>
          <a:p>
            <a:r>
              <a:rPr lang="en-US" dirty="0" smtClean="0"/>
              <a:t>It is a 4-bit code.</a:t>
            </a:r>
          </a:p>
          <a:p>
            <a:r>
              <a:rPr lang="en-US" dirty="0" smtClean="0"/>
              <a:t>It means decimal digit is represented by 4 binary digits.</a:t>
            </a:r>
          </a:p>
          <a:p>
            <a:r>
              <a:rPr lang="en-US" dirty="0" smtClean="0"/>
              <a:t>Used in early computer.</a:t>
            </a:r>
          </a:p>
          <a:p>
            <a:r>
              <a:rPr lang="en-US" dirty="0" smtClean="0"/>
              <a:t>The BCD Code representing decimal digits 0 to 9.</a:t>
            </a:r>
          </a:p>
          <a:p>
            <a:endParaRPr lang="en-US" dirty="0"/>
          </a:p>
        </p:txBody>
      </p:sp>
    </p:spTree>
    <p:extLst>
      <p:ext uri="{BB962C8B-B14F-4D97-AF65-F5344CB8AC3E}">
        <p14:creationId xmlns:p14="http://schemas.microsoft.com/office/powerpoint/2010/main" xmlns="" val="580798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505264977"/>
              </p:ext>
            </p:extLst>
          </p:nvPr>
        </p:nvGraphicFramePr>
        <p:xfrm>
          <a:off x="838200" y="519113"/>
          <a:ext cx="10515600" cy="222504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US" dirty="0" smtClean="0"/>
                        <a:t>Decimal </a:t>
                      </a:r>
                      <a:endParaRPr lang="en-US" dirty="0"/>
                    </a:p>
                  </a:txBody>
                  <a:tcPr/>
                </a:tc>
                <a:tc>
                  <a:txBody>
                    <a:bodyPr/>
                    <a:lstStyle/>
                    <a:p>
                      <a:r>
                        <a:rPr lang="en-US" dirty="0" smtClean="0"/>
                        <a:t>BCD</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Decimal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BCD</a:t>
                      </a:r>
                    </a:p>
                  </a:txBody>
                  <a:tcPr/>
                </a:tc>
              </a:tr>
              <a:tr h="370840">
                <a:tc>
                  <a:txBody>
                    <a:bodyPr/>
                    <a:lstStyle/>
                    <a:p>
                      <a:r>
                        <a:rPr lang="en-US" dirty="0" smtClean="0"/>
                        <a:t>0</a:t>
                      </a:r>
                      <a:endParaRPr lang="en-US" dirty="0"/>
                    </a:p>
                  </a:txBody>
                  <a:tcPr/>
                </a:tc>
                <a:tc>
                  <a:txBody>
                    <a:bodyPr/>
                    <a:lstStyle/>
                    <a:p>
                      <a:r>
                        <a:rPr lang="en-US" dirty="0" smtClean="0"/>
                        <a:t>0000</a:t>
                      </a:r>
                      <a:endParaRPr lang="en-US" dirty="0"/>
                    </a:p>
                  </a:txBody>
                  <a:tcPr/>
                </a:tc>
                <a:tc>
                  <a:txBody>
                    <a:bodyPr/>
                    <a:lstStyle/>
                    <a:p>
                      <a:r>
                        <a:rPr lang="en-US" dirty="0" smtClean="0"/>
                        <a:t>5</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0101</a:t>
                      </a:r>
                    </a:p>
                  </a:txBody>
                  <a:tcPr/>
                </a:tc>
              </a:tr>
              <a:tr h="370840">
                <a:tc>
                  <a:txBody>
                    <a:bodyPr/>
                    <a:lstStyle/>
                    <a:p>
                      <a:r>
                        <a:rPr lang="en-US" dirty="0" smtClean="0"/>
                        <a:t>1</a:t>
                      </a:r>
                      <a:endParaRPr lang="en-US" dirty="0"/>
                    </a:p>
                  </a:txBody>
                  <a:tcPr/>
                </a:tc>
                <a:tc>
                  <a:txBody>
                    <a:bodyPr/>
                    <a:lstStyle/>
                    <a:p>
                      <a:r>
                        <a:rPr lang="en-US" dirty="0" smtClean="0"/>
                        <a:t>0001</a:t>
                      </a:r>
                      <a:endParaRPr lang="en-US" dirty="0"/>
                    </a:p>
                  </a:txBody>
                  <a:tcPr/>
                </a:tc>
                <a:tc>
                  <a:txBody>
                    <a:bodyPr/>
                    <a:lstStyle/>
                    <a:p>
                      <a:r>
                        <a:rPr lang="en-US" dirty="0" smtClean="0"/>
                        <a:t>6</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0110</a:t>
                      </a:r>
                    </a:p>
                  </a:txBody>
                  <a:tcPr/>
                </a:tc>
              </a:tr>
              <a:tr h="370840">
                <a:tc>
                  <a:txBody>
                    <a:bodyPr/>
                    <a:lstStyle/>
                    <a:p>
                      <a:r>
                        <a:rPr lang="en-US" dirty="0" smtClean="0"/>
                        <a:t>2</a:t>
                      </a:r>
                      <a:endParaRPr lang="en-US" dirty="0"/>
                    </a:p>
                  </a:txBody>
                  <a:tcPr/>
                </a:tc>
                <a:tc>
                  <a:txBody>
                    <a:bodyPr/>
                    <a:lstStyle/>
                    <a:p>
                      <a:r>
                        <a:rPr lang="en-US" dirty="0" smtClean="0"/>
                        <a:t>0010</a:t>
                      </a:r>
                      <a:endParaRPr lang="en-US" dirty="0"/>
                    </a:p>
                  </a:txBody>
                  <a:tcPr/>
                </a:tc>
                <a:tc>
                  <a:txBody>
                    <a:bodyPr/>
                    <a:lstStyle/>
                    <a:p>
                      <a:r>
                        <a:rPr lang="en-US" dirty="0" smtClean="0"/>
                        <a:t>7</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0111</a:t>
                      </a:r>
                    </a:p>
                  </a:txBody>
                  <a:tcPr/>
                </a:tc>
              </a:tr>
              <a:tr h="370840">
                <a:tc>
                  <a:txBody>
                    <a:bodyPr/>
                    <a:lstStyle/>
                    <a:p>
                      <a:r>
                        <a:rPr lang="en-US" dirty="0" smtClean="0"/>
                        <a:t>3</a:t>
                      </a:r>
                      <a:endParaRPr lang="en-US" dirty="0"/>
                    </a:p>
                  </a:txBody>
                  <a:tcPr/>
                </a:tc>
                <a:tc>
                  <a:txBody>
                    <a:bodyPr/>
                    <a:lstStyle/>
                    <a:p>
                      <a:r>
                        <a:rPr lang="en-US" dirty="0" smtClean="0"/>
                        <a:t>0011</a:t>
                      </a:r>
                      <a:endParaRPr lang="en-US" dirty="0"/>
                    </a:p>
                  </a:txBody>
                  <a:tcPr/>
                </a:tc>
                <a:tc>
                  <a:txBody>
                    <a:bodyPr/>
                    <a:lstStyle/>
                    <a:p>
                      <a:r>
                        <a:rPr lang="en-US" dirty="0" smtClean="0"/>
                        <a:t>8</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1000</a:t>
                      </a:r>
                    </a:p>
                  </a:txBody>
                  <a:tcPr/>
                </a:tc>
              </a:tr>
              <a:tr h="370840">
                <a:tc>
                  <a:txBody>
                    <a:bodyPr/>
                    <a:lstStyle/>
                    <a:p>
                      <a:r>
                        <a:rPr lang="en-US" dirty="0" smtClean="0"/>
                        <a:t>4</a:t>
                      </a:r>
                      <a:endParaRPr lang="en-US" dirty="0"/>
                    </a:p>
                  </a:txBody>
                  <a:tcPr/>
                </a:tc>
                <a:tc>
                  <a:txBody>
                    <a:bodyPr/>
                    <a:lstStyle/>
                    <a:p>
                      <a:r>
                        <a:rPr lang="en-US" dirty="0" smtClean="0"/>
                        <a:t>0100</a:t>
                      </a:r>
                      <a:endParaRPr lang="en-US" dirty="0"/>
                    </a:p>
                  </a:txBody>
                  <a:tcPr/>
                </a:tc>
                <a:tc>
                  <a:txBody>
                    <a:bodyPr/>
                    <a:lstStyle/>
                    <a:p>
                      <a:r>
                        <a:rPr lang="en-US" dirty="0" smtClean="0"/>
                        <a:t>9</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1001</a:t>
                      </a:r>
                    </a:p>
                  </a:txBody>
                  <a:tcPr/>
                </a:tc>
              </a:tr>
            </a:tbl>
          </a:graphicData>
        </a:graphic>
      </p:graphicFrame>
      <p:sp>
        <p:nvSpPr>
          <p:cNvPr id="5" name="TextBox 4"/>
          <p:cNvSpPr txBox="1"/>
          <p:nvPr/>
        </p:nvSpPr>
        <p:spPr>
          <a:xfrm>
            <a:off x="925689" y="3318933"/>
            <a:ext cx="10428111" cy="1477328"/>
          </a:xfrm>
          <a:prstGeom prst="rect">
            <a:avLst/>
          </a:prstGeom>
          <a:noFill/>
        </p:spPr>
        <p:txBody>
          <a:bodyPr wrap="square" rtlCol="0">
            <a:spAutoFit/>
          </a:bodyPr>
          <a:lstStyle/>
          <a:p>
            <a:r>
              <a:rPr lang="en-US" dirty="0" smtClean="0"/>
              <a:t>Example: convert decimal 425 to BCD.</a:t>
            </a:r>
          </a:p>
          <a:p>
            <a:r>
              <a:rPr lang="en-US" dirty="0"/>
              <a:t> </a:t>
            </a:r>
            <a:r>
              <a:rPr lang="en-US" dirty="0" smtClean="0"/>
              <a:t>4 =	0100</a:t>
            </a:r>
          </a:p>
          <a:p>
            <a:r>
              <a:rPr lang="en-US" dirty="0" smtClean="0"/>
              <a:t>2 =	0001</a:t>
            </a:r>
          </a:p>
          <a:p>
            <a:r>
              <a:rPr lang="en-US" dirty="0" smtClean="0"/>
              <a:t>5 = 	0101</a:t>
            </a:r>
          </a:p>
          <a:p>
            <a:endParaRPr lang="en-US" dirty="0"/>
          </a:p>
        </p:txBody>
      </p:sp>
    </p:spTree>
    <p:extLst>
      <p:ext uri="{BB962C8B-B14F-4D97-AF65-F5344CB8AC3E}">
        <p14:creationId xmlns:p14="http://schemas.microsoft.com/office/powerpoint/2010/main" xmlns="" val="1841752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1379</Words>
  <Application>Microsoft Office PowerPoint</Application>
  <PresentationFormat>Custom</PresentationFormat>
  <Paragraphs>503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Computer codes the representation of all numeric data and non-numeric data in binary digits is known as computer codes. The computer code is represented in different coding schemes.</vt:lpstr>
      <vt:lpstr>DIGITAL CODES</vt:lpstr>
      <vt:lpstr>Slide 3</vt:lpstr>
      <vt:lpstr>Slide 4</vt:lpstr>
      <vt:lpstr>BINARY CODE </vt:lpstr>
      <vt:lpstr>Coding schemes: </vt:lpstr>
      <vt:lpstr>Alternate Forms of Binary Representations</vt:lpstr>
      <vt:lpstr>BCD Code:</vt:lpstr>
      <vt:lpstr>Slide 9</vt:lpstr>
      <vt:lpstr>The Weighted Codes</vt:lpstr>
      <vt:lpstr>BCD Code</vt:lpstr>
      <vt:lpstr>Slide 12</vt:lpstr>
      <vt:lpstr>Gray Code (non-wieghted code)</vt:lpstr>
      <vt:lpstr>Alphanumeric Codes</vt:lpstr>
      <vt:lpstr>ASCII Code</vt:lpstr>
      <vt:lpstr>Representing ASCII Code</vt:lpstr>
      <vt:lpstr>ASCII Code:</vt:lpstr>
      <vt:lpstr>Slide 18</vt:lpstr>
      <vt:lpstr>Slide 19</vt:lpstr>
      <vt:lpstr>Slide 20</vt:lpstr>
      <vt:lpstr>Slide 21</vt:lpstr>
      <vt:lpstr>EBCDIC Code:</vt:lpstr>
      <vt:lpstr>Unicode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codes the representation of all numeric data and non-numeric data in binary digits is known as computer codes. The computer code is represented in different coding schemes.</dc:title>
  <dc:creator>mehmooda yaqoob</dc:creator>
  <cp:lastModifiedBy>DANISH</cp:lastModifiedBy>
  <cp:revision>8</cp:revision>
  <dcterms:created xsi:type="dcterms:W3CDTF">2016-10-23T19:11:52Z</dcterms:created>
  <dcterms:modified xsi:type="dcterms:W3CDTF">2017-02-20T08:16:12Z</dcterms:modified>
</cp:coreProperties>
</file>