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7" r:id="rId4"/>
    <p:sldId id="268" r:id="rId5"/>
    <p:sldId id="264" r:id="rId6"/>
    <p:sldId id="266" r:id="rId7"/>
    <p:sldId id="265" r:id="rId8"/>
    <p:sldId id="258" r:id="rId9"/>
    <p:sldId id="269" r:id="rId10"/>
    <p:sldId id="259" r:id="rId11"/>
    <p:sldId id="262" r:id="rId12"/>
    <p:sldId id="260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908E-FC06-45C2-B456-82226E247F27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FBE0-0135-4C32-848F-0FA31E57C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3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908E-FC06-45C2-B456-82226E247F27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FBE0-0135-4C32-848F-0FA31E57C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0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908E-FC06-45C2-B456-82226E247F27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FBE0-0135-4C32-848F-0FA31E57C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1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908E-FC06-45C2-B456-82226E247F27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FBE0-0135-4C32-848F-0FA31E57C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3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908E-FC06-45C2-B456-82226E247F27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FBE0-0135-4C32-848F-0FA31E57C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9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908E-FC06-45C2-B456-82226E247F27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FBE0-0135-4C32-848F-0FA31E57C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26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908E-FC06-45C2-B456-82226E247F27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FBE0-0135-4C32-848F-0FA31E57C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3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908E-FC06-45C2-B456-82226E247F27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FBE0-0135-4C32-848F-0FA31E57C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0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908E-FC06-45C2-B456-82226E247F27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FBE0-0135-4C32-848F-0FA31E57C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908E-FC06-45C2-B456-82226E247F27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FBE0-0135-4C32-848F-0FA31E57C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4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908E-FC06-45C2-B456-82226E247F27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FBE0-0135-4C32-848F-0FA31E57C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6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7908E-FC06-45C2-B456-82226E247F27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3FBE0-0135-4C32-848F-0FA31E57C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1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Number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/>
          <a:lstStyle/>
          <a:p>
            <a:r>
              <a:rPr lang="en-US" dirty="0" smtClean="0"/>
              <a:t>Numbers</a:t>
            </a:r>
          </a:p>
          <a:p>
            <a:r>
              <a:rPr lang="en-US" dirty="0" smtClean="0"/>
              <a:t>1) natural number: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zero and any number obtained by repeatedly adding one to it </a:t>
            </a:r>
            <a:r>
              <a:rPr lang="en-US" dirty="0" err="1" smtClean="0"/>
              <a:t>i.e</a:t>
            </a:r>
            <a:r>
              <a:rPr lang="en-US" dirty="0" smtClean="0"/>
              <a:t>  	100,653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2) negative number: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 value less then 1, with a – sign </a:t>
            </a:r>
            <a:r>
              <a:rPr lang="en-US" dirty="0" err="1" smtClean="0"/>
              <a:t>i.e</a:t>
            </a:r>
            <a:r>
              <a:rPr lang="en-US" dirty="0" smtClean="0"/>
              <a:t> -24,-1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3) integer: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 natural number, a negative number, zero </a:t>
            </a:r>
            <a:r>
              <a:rPr lang="en-US" dirty="0" err="1" smtClean="0"/>
              <a:t>i.e</a:t>
            </a:r>
            <a:r>
              <a:rPr lang="en-US" dirty="0" smtClean="0"/>
              <a:t> 248,0,-23</a:t>
            </a:r>
          </a:p>
        </p:txBody>
      </p:sp>
    </p:spTree>
    <p:extLst>
      <p:ext uri="{BB962C8B-B14F-4D97-AF65-F5344CB8AC3E}">
        <p14:creationId xmlns:p14="http://schemas.microsoft.com/office/powerpoint/2010/main" val="3342140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321" y="528034"/>
            <a:ext cx="10515600" cy="5648929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Decimal system</a:t>
            </a:r>
          </a:p>
          <a:p>
            <a:pPr lvl="1"/>
            <a:r>
              <a:rPr lang="en-US" altLang="en-US" dirty="0" smtClean="0"/>
              <a:t>coefficients are from {0,1, …, 9}</a:t>
            </a:r>
          </a:p>
          <a:p>
            <a:pPr lvl="1"/>
            <a:r>
              <a:rPr lang="en-US" altLang="en-US" dirty="0" smtClean="0"/>
              <a:t>and coefficients are multiplied by powers of 10</a:t>
            </a:r>
          </a:p>
          <a:p>
            <a:pPr lvl="1"/>
            <a:r>
              <a:rPr lang="en-US" altLang="en-US" dirty="0" smtClean="0"/>
              <a:t>base-10 or radix-10 number system</a:t>
            </a:r>
          </a:p>
          <a:p>
            <a:r>
              <a:rPr lang="en-US" altLang="en-US" dirty="0" smtClean="0"/>
              <a:t>Using the analogy, binary system {0,1}</a:t>
            </a:r>
          </a:p>
          <a:p>
            <a:pPr lvl="1"/>
            <a:r>
              <a:rPr lang="en-US" altLang="en-US" dirty="0" smtClean="0"/>
              <a:t>base(radix)-2</a:t>
            </a:r>
          </a:p>
          <a:p>
            <a:r>
              <a:rPr lang="en-US" altLang="en-US" u="sng" dirty="0" smtClean="0"/>
              <a:t>Example</a:t>
            </a:r>
            <a:r>
              <a:rPr lang="en-US" altLang="en-US" dirty="0" smtClean="0"/>
              <a:t>: 25.625</a:t>
            </a:r>
          </a:p>
          <a:p>
            <a:pPr lvl="1"/>
            <a:r>
              <a:rPr lang="en-US" altLang="en-US" dirty="0" smtClean="0"/>
              <a:t>25.625 = </a:t>
            </a:r>
            <a:r>
              <a:rPr lang="en-US" altLang="en-US" dirty="0" smtClean="0">
                <a:solidFill>
                  <a:srgbClr val="FF0000"/>
                </a:solidFill>
              </a:rPr>
              <a:t>decimal expansion</a:t>
            </a:r>
            <a:endParaRPr lang="en-US" altLang="en-US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25.625 = 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binary expansion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25.625 =</a:t>
            </a:r>
          </a:p>
          <a:p>
            <a:r>
              <a:rPr lang="en-US" altLang="en-US" dirty="0" smtClean="0"/>
              <a:t>base-r (n, m)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A = 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n-1</a:t>
            </a:r>
            <a:r>
              <a:rPr lang="en-US" altLang="en-US" dirty="0" smtClean="0">
                <a:sym typeface="Symbol" panose="05050102010706020507" pitchFamily="18" charset="2"/>
              </a:rPr>
              <a:t> r</a:t>
            </a:r>
            <a:r>
              <a:rPr lang="en-US" altLang="en-US" baseline="30000" dirty="0" smtClean="0">
                <a:sym typeface="Symbol" panose="05050102010706020507" pitchFamily="18" charset="2"/>
              </a:rPr>
              <a:t>n-1</a:t>
            </a:r>
            <a:r>
              <a:rPr lang="en-US" altLang="en-US" dirty="0" smtClean="0">
                <a:sym typeface="Symbol" panose="05050102010706020507" pitchFamily="18" charset="2"/>
              </a:rPr>
              <a:t> +… +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1</a:t>
            </a:r>
            <a:r>
              <a:rPr lang="en-US" altLang="en-US" dirty="0" smtClean="0">
                <a:sym typeface="Symbol" panose="05050102010706020507" pitchFamily="18" charset="2"/>
              </a:rPr>
              <a:t> r</a:t>
            </a:r>
            <a:r>
              <a:rPr lang="en-US" altLang="en-US" baseline="30000" dirty="0" smtClean="0">
                <a:sym typeface="Symbol" panose="05050102010706020507" pitchFamily="18" charset="2"/>
              </a:rPr>
              <a:t>1</a:t>
            </a:r>
            <a:r>
              <a:rPr lang="en-US" altLang="en-US" dirty="0" smtClean="0">
                <a:sym typeface="Symbol" panose="05050102010706020507" pitchFamily="18" charset="2"/>
              </a:rPr>
              <a:t> +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0</a:t>
            </a:r>
            <a:r>
              <a:rPr lang="en-US" altLang="en-US" dirty="0" smtClean="0">
                <a:sym typeface="Symbol" panose="05050102010706020507" pitchFamily="18" charset="2"/>
              </a:rPr>
              <a:t> r</a:t>
            </a:r>
            <a:r>
              <a:rPr lang="en-US" altLang="en-US" baseline="30000" dirty="0" smtClean="0">
                <a:sym typeface="Symbol" panose="05050102010706020507" pitchFamily="18" charset="2"/>
              </a:rPr>
              <a:t>0</a:t>
            </a:r>
            <a:r>
              <a:rPr lang="en-US" altLang="en-US" dirty="0" smtClean="0">
                <a:sym typeface="Symbol" panose="05050102010706020507" pitchFamily="18" charset="2"/>
              </a:rPr>
              <a:t> + 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-1</a:t>
            </a:r>
            <a:r>
              <a:rPr lang="en-US" altLang="en-US" dirty="0" smtClean="0">
                <a:sym typeface="Symbol" panose="05050102010706020507" pitchFamily="18" charset="2"/>
              </a:rPr>
              <a:t> r</a:t>
            </a:r>
            <a:r>
              <a:rPr lang="en-US" altLang="en-US" baseline="30000" dirty="0" smtClean="0">
                <a:sym typeface="Symbol" panose="05050102010706020507" pitchFamily="18" charset="2"/>
              </a:rPr>
              <a:t>-1</a:t>
            </a:r>
            <a:r>
              <a:rPr lang="en-US" altLang="en-US" dirty="0" smtClean="0">
                <a:sym typeface="Symbol" panose="05050102010706020507" pitchFamily="18" charset="2"/>
              </a:rPr>
              <a:t> + 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-2</a:t>
            </a:r>
            <a:r>
              <a:rPr lang="en-US" altLang="en-US" dirty="0" smtClean="0">
                <a:sym typeface="Symbol" panose="05050102010706020507" pitchFamily="18" charset="2"/>
              </a:rPr>
              <a:t> r</a:t>
            </a:r>
            <a:r>
              <a:rPr lang="en-US" altLang="en-US" baseline="30000" dirty="0" smtClean="0">
                <a:sym typeface="Symbol" panose="05050102010706020507" pitchFamily="18" charset="2"/>
              </a:rPr>
              <a:t>-2</a:t>
            </a:r>
            <a:r>
              <a:rPr lang="en-US" altLang="en-US" dirty="0" smtClean="0">
                <a:sym typeface="Symbol" panose="05050102010706020507" pitchFamily="18" charset="2"/>
              </a:rPr>
              <a:t> + … +a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-m</a:t>
            </a:r>
            <a:r>
              <a:rPr lang="en-US" altLang="en-US" dirty="0" smtClean="0">
                <a:sym typeface="Symbol" panose="05050102010706020507" pitchFamily="18" charset="2"/>
              </a:rPr>
              <a:t> r</a:t>
            </a:r>
            <a:r>
              <a:rPr lang="en-US" altLang="en-US" baseline="30000" dirty="0" smtClean="0">
                <a:sym typeface="Symbol" panose="05050102010706020507" pitchFamily="18" charset="2"/>
              </a:rPr>
              <a:t>-m</a:t>
            </a:r>
          </a:p>
          <a:p>
            <a:pPr marL="0" indent="0">
              <a:buNone/>
            </a:pPr>
            <a:endParaRPr lang="en-US" altLang="en-US" dirty="0" smtClean="0">
              <a:sym typeface="Symbol" panose="05050102010706020507" pitchFamily="18" charset="2"/>
            </a:endParaRPr>
          </a:p>
          <a:p>
            <a:pPr lvl="1"/>
            <a:endParaRPr lang="en-US" altLang="en-US" baseline="-25000" dirty="0" smtClean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0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116" y="1070825"/>
            <a:ext cx="9579097" cy="4570121"/>
          </a:xfrm>
        </p:spPr>
      </p:pic>
    </p:spTree>
    <p:extLst>
      <p:ext uri="{BB962C8B-B14F-4D97-AF65-F5344CB8AC3E}">
        <p14:creationId xmlns:p14="http://schemas.microsoft.com/office/powerpoint/2010/main" val="1254866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311" y="1197735"/>
            <a:ext cx="8068509" cy="4200046"/>
          </a:xfrm>
        </p:spPr>
      </p:pic>
    </p:spTree>
    <p:extLst>
      <p:ext uri="{BB962C8B-B14F-4D97-AF65-F5344CB8AC3E}">
        <p14:creationId xmlns:p14="http://schemas.microsoft.com/office/powerpoint/2010/main" val="1654392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21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533" y="331674"/>
            <a:ext cx="10515600" cy="579866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sz="4400" dirty="0" smtClean="0"/>
              <a:t>Number system </a:t>
            </a:r>
          </a:p>
          <a:p>
            <a:pPr marL="514350" indent="-514350">
              <a:buAutoNum type="arabicParenR"/>
            </a:pPr>
            <a:r>
              <a:rPr lang="en-US" dirty="0" smtClean="0"/>
              <a:t>A set of values used to represent different quantities is called number system</a:t>
            </a:r>
          </a:p>
          <a:p>
            <a:pPr marL="514350" indent="-514350">
              <a:buAutoNum type="arabicParenR"/>
            </a:pPr>
            <a:r>
              <a:rPr lang="en-US" dirty="0" err="1" smtClean="0"/>
              <a:t>i.e</a:t>
            </a:r>
            <a:r>
              <a:rPr lang="en-US" dirty="0" smtClean="0"/>
              <a:t> 1) number of student in class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2) number viewers watching TV.</a:t>
            </a:r>
          </a:p>
          <a:p>
            <a:pPr marL="0" indent="0">
              <a:buNone/>
            </a:pPr>
            <a:r>
              <a:rPr lang="en-US" dirty="0" smtClean="0"/>
              <a:t>There are four number system are as fellow:</a:t>
            </a:r>
          </a:p>
          <a:p>
            <a:pPr marL="514350" indent="-514350">
              <a:buAutoNum type="arabicParenR"/>
            </a:pPr>
            <a:r>
              <a:rPr lang="en-US" dirty="0" smtClean="0"/>
              <a:t>Binary number system</a:t>
            </a:r>
          </a:p>
          <a:p>
            <a:pPr marL="514350" indent="-514350">
              <a:buAutoNum type="arabicParenR"/>
            </a:pPr>
            <a:r>
              <a:rPr lang="en-US" dirty="0" smtClean="0"/>
              <a:t>Decimal number system</a:t>
            </a:r>
          </a:p>
          <a:p>
            <a:pPr marL="514350" indent="-514350">
              <a:buAutoNum type="arabicParenR"/>
            </a:pPr>
            <a:r>
              <a:rPr lang="en-US" dirty="0" smtClean="0"/>
              <a:t>Octal number system</a:t>
            </a:r>
          </a:p>
          <a:p>
            <a:pPr marL="514350" indent="-514350">
              <a:buAutoNum type="arabicParenR"/>
            </a:pPr>
            <a:r>
              <a:rPr lang="en-US" dirty="0" smtClean="0"/>
              <a:t>Hexadecimal number system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5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Decimal number system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decimal number consist of 10 digits from 0 to 9.</a:t>
            </a:r>
          </a:p>
          <a:p>
            <a:r>
              <a:rPr lang="en-US" dirty="0" smtClean="0"/>
              <a:t>These digits can be used to represent d/f any numeric value.</a:t>
            </a:r>
          </a:p>
          <a:p>
            <a:r>
              <a:rPr lang="en-US" dirty="0" smtClean="0"/>
              <a:t>The base of decimal </a:t>
            </a:r>
            <a:r>
              <a:rPr lang="en-US" dirty="0" err="1" smtClean="0"/>
              <a:t>nuber</a:t>
            </a:r>
            <a:r>
              <a:rPr lang="en-US" dirty="0" smtClean="0"/>
              <a:t> system is 10.</a:t>
            </a:r>
          </a:p>
          <a:p>
            <a:r>
              <a:rPr lang="en-US" dirty="0" smtClean="0"/>
              <a:t>It is most widely used number system.</a:t>
            </a:r>
          </a:p>
          <a:p>
            <a:r>
              <a:rPr lang="en-US" dirty="0" smtClean="0"/>
              <a:t>The value represented by each digit depend on position and weight of digit.</a:t>
            </a:r>
          </a:p>
          <a:p>
            <a:r>
              <a:rPr lang="en-US" dirty="0" smtClean="0"/>
              <a:t>The value of number is determined by multiplying the digits with the weight of their position and adding the result. This method is called </a:t>
            </a:r>
            <a:r>
              <a:rPr lang="en-US" dirty="0" err="1" smtClean="0"/>
              <a:t>expension</a:t>
            </a:r>
            <a:r>
              <a:rPr lang="en-US" dirty="0" smtClean="0"/>
              <a:t> method.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236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017" y="421828"/>
            <a:ext cx="10515600" cy="58630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right most digit of a number has the lowest weight. This digit is called least significant digit.</a:t>
            </a:r>
          </a:p>
          <a:p>
            <a:r>
              <a:rPr lang="en-US" dirty="0" smtClean="0"/>
              <a:t>The left most digit of a number has the highest weight. This digit is called most significant digit.</a:t>
            </a:r>
          </a:p>
          <a:p>
            <a:r>
              <a:rPr lang="en-US" dirty="0" smtClean="0"/>
              <a:t>The decimal number system is also called base ten or occasionally denary.</a:t>
            </a:r>
          </a:p>
          <a:p>
            <a:r>
              <a:rPr lang="en-US" dirty="0" smtClean="0"/>
              <a:t>Example: 		453</a:t>
            </a:r>
          </a:p>
          <a:p>
            <a:r>
              <a:rPr lang="en-US" dirty="0" smtClean="0"/>
              <a:t>Position: 2		1	0</a:t>
            </a:r>
          </a:p>
          <a:p>
            <a:r>
              <a:rPr lang="en-US" dirty="0" smtClean="0"/>
              <a:t>Weight:  10</a:t>
            </a:r>
            <a:r>
              <a:rPr lang="en-US" baseline="30000" dirty="0" smtClean="0"/>
              <a:t>2</a:t>
            </a:r>
            <a:r>
              <a:rPr lang="en-US" dirty="0" smtClean="0"/>
              <a:t>	10</a:t>
            </a:r>
            <a:r>
              <a:rPr lang="en-US" baseline="30000" dirty="0" smtClean="0"/>
              <a:t>1</a:t>
            </a:r>
            <a:r>
              <a:rPr lang="en-US" dirty="0" smtClean="0"/>
              <a:t>	10</a:t>
            </a:r>
            <a:r>
              <a:rPr lang="en-US" baseline="30000" dirty="0" smtClean="0"/>
              <a:t>0</a:t>
            </a:r>
          </a:p>
          <a:p>
            <a:r>
              <a:rPr lang="en-US" sz="3200" b="1" baseline="30000" dirty="0" smtClean="0"/>
              <a:t>Face</a:t>
            </a:r>
            <a:r>
              <a:rPr lang="en-US" dirty="0" smtClean="0"/>
              <a:t> value: 4	5	3</a:t>
            </a:r>
          </a:p>
          <a:p>
            <a:pPr lvl="1"/>
            <a:r>
              <a:rPr lang="en-US" dirty="0" smtClean="0"/>
              <a:t>453 = 4*</a:t>
            </a:r>
            <a:r>
              <a:rPr lang="en-US" dirty="0" smtClean="0"/>
              <a:t>10</a:t>
            </a:r>
            <a:r>
              <a:rPr lang="en-US" baseline="30000" dirty="0" smtClean="0"/>
              <a:t>2</a:t>
            </a:r>
            <a:r>
              <a:rPr lang="en-US" dirty="0" smtClean="0"/>
              <a:t>+5*10</a:t>
            </a:r>
            <a:r>
              <a:rPr lang="en-US" baseline="30000" dirty="0" smtClean="0"/>
              <a:t>1</a:t>
            </a:r>
            <a:r>
              <a:rPr lang="en-US" dirty="0" smtClean="0"/>
              <a:t>+3*</a:t>
            </a:r>
            <a:r>
              <a:rPr lang="en-US" dirty="0" smtClean="0"/>
              <a:t>10</a:t>
            </a:r>
            <a:r>
              <a:rPr lang="en-US" baseline="30000" dirty="0" smtClean="0"/>
              <a:t>0</a:t>
            </a:r>
          </a:p>
          <a:p>
            <a:pPr marL="457200" lvl="1" indent="0">
              <a:buNone/>
            </a:pPr>
            <a:r>
              <a:rPr lang="en-US" baseline="30000" dirty="0"/>
              <a:t> </a:t>
            </a:r>
            <a:r>
              <a:rPr lang="en-US" dirty="0" smtClean="0"/>
              <a:t>453 =   400+50+3</a:t>
            </a:r>
          </a:p>
          <a:p>
            <a:pPr marL="457200" lvl="1" indent="0">
              <a:buNone/>
            </a:pPr>
            <a:r>
              <a:rPr lang="en-US" baseline="30000" dirty="0"/>
              <a:t>	 </a:t>
            </a:r>
            <a:r>
              <a:rPr lang="en-US" baseline="30000" dirty="0" smtClean="0"/>
              <a:t>the</a:t>
            </a:r>
            <a:r>
              <a:rPr lang="en-US" dirty="0" smtClean="0"/>
              <a:t> actual number can be found by adding the values obtained by the digit.</a:t>
            </a:r>
            <a:endParaRPr lang="en-US" baseline="30000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413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number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Binary 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it consist of 2 digits 0 and 1called bit.</a:t>
            </a:r>
          </a:p>
          <a:p>
            <a:pPr marL="0" indent="0">
              <a:buNone/>
            </a:pPr>
            <a:r>
              <a:rPr lang="en-US" dirty="0" smtClean="0"/>
              <a:t>Byte: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collection of 8 bits called 1 byte.</a:t>
            </a:r>
          </a:p>
          <a:p>
            <a:pPr marL="0" indent="0">
              <a:buNone/>
            </a:pPr>
            <a:r>
              <a:rPr lang="en-US" dirty="0" smtClean="0"/>
              <a:t>Word: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word consist of group of bits which are pressed around together during </a:t>
            </a:r>
            <a:r>
              <a:rPr lang="en-US" dirty="0" err="1" smtClean="0"/>
              <a:t>computition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* The word length of the computer system or processor is how many bits are grouped together.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30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7882"/>
            <a:ext cx="10515600" cy="573908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8 bit machine (</a:t>
            </a:r>
            <a:r>
              <a:rPr lang="en-US" dirty="0" err="1" smtClean="0"/>
              <a:t>i.e</a:t>
            </a:r>
            <a:r>
              <a:rPr lang="en-US" dirty="0" smtClean="0"/>
              <a:t> Nintendo Gameboy)</a:t>
            </a:r>
          </a:p>
          <a:p>
            <a:r>
              <a:rPr lang="en-US" dirty="0" smtClean="0"/>
              <a:t>16 bit machine(</a:t>
            </a:r>
            <a:r>
              <a:rPr lang="en-US" dirty="0" err="1" smtClean="0"/>
              <a:t>sega</a:t>
            </a:r>
            <a:r>
              <a:rPr lang="en-US" dirty="0" smtClean="0"/>
              <a:t> genesis)</a:t>
            </a:r>
          </a:p>
          <a:p>
            <a:r>
              <a:rPr lang="en-US" dirty="0" smtClean="0"/>
              <a:t>32 bit machine(</a:t>
            </a:r>
            <a:r>
              <a:rPr lang="en-US" dirty="0" err="1" smtClean="0"/>
              <a:t>sony</a:t>
            </a:r>
            <a:r>
              <a:rPr lang="en-US" dirty="0" smtClean="0"/>
              <a:t> </a:t>
            </a:r>
            <a:r>
              <a:rPr lang="en-US" dirty="0" err="1" smtClean="0"/>
              <a:t>playstation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sz="3200" dirty="0" smtClean="0"/>
              <a:t>Binary number system</a:t>
            </a:r>
          </a:p>
          <a:p>
            <a:pPr marL="0" indent="0">
              <a:buNone/>
            </a:pPr>
            <a:r>
              <a:rPr lang="en-US" sz="3200" dirty="0" smtClean="0"/>
              <a:t>1) Digital computer are made up of electronic </a:t>
            </a:r>
            <a:r>
              <a:rPr lang="en-US" sz="3200" dirty="0" err="1" smtClean="0"/>
              <a:t>circui</a:t>
            </a:r>
            <a:r>
              <a:rPr lang="en-US" sz="3200" dirty="0" smtClean="0"/>
              <a:t>, which have exactly 2 </a:t>
            </a:r>
            <a:r>
              <a:rPr lang="en-US" sz="3200" dirty="0" err="1" smtClean="0"/>
              <a:t>ststes:ON</a:t>
            </a:r>
            <a:r>
              <a:rPr lang="en-US" sz="3200" dirty="0" smtClean="0"/>
              <a:t> and OFF.</a:t>
            </a:r>
          </a:p>
          <a:p>
            <a:pPr marL="0" indent="0">
              <a:buNone/>
            </a:pPr>
            <a:r>
              <a:rPr lang="en-US" sz="3200" dirty="0" smtClean="0"/>
              <a:t>2) Computer used numbering system which has exactly 2 symbols, </a:t>
            </a:r>
            <a:r>
              <a:rPr lang="en-US" sz="3200" dirty="0" err="1" smtClean="0"/>
              <a:t>representating</a:t>
            </a:r>
            <a:r>
              <a:rPr lang="en-US" sz="3200" dirty="0" smtClean="0"/>
              <a:t> on and off.</a:t>
            </a:r>
          </a:p>
          <a:p>
            <a:pPr marL="0" indent="0">
              <a:buNone/>
            </a:pPr>
            <a:r>
              <a:rPr lang="en-US" sz="3200" dirty="0" smtClean="0"/>
              <a:t>3) </a:t>
            </a:r>
            <a:r>
              <a:rPr lang="en-US" sz="3200" dirty="0" smtClean="0"/>
              <a:t>The base of binary number system is 2.</a:t>
            </a:r>
          </a:p>
          <a:p>
            <a:pPr marL="0" indent="0">
              <a:buNone/>
            </a:pPr>
            <a:r>
              <a:rPr lang="en-US" sz="3200" dirty="0" smtClean="0"/>
              <a:t>4) Each digit or bit in binary number system is 0 or 1.</a:t>
            </a:r>
          </a:p>
          <a:p>
            <a:pPr marL="0" indent="0">
              <a:buNone/>
            </a:pPr>
            <a:r>
              <a:rPr lang="en-US" sz="3200" dirty="0" smtClean="0"/>
              <a:t>5) Binary  number system are built by concatenating a string of bits together.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1350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4851"/>
            <a:ext cx="10515600" cy="58421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 a general form: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dn</a:t>
            </a:r>
            <a:r>
              <a:rPr lang="en-US" dirty="0" smtClean="0"/>
              <a:t>*bn-1 + dn-1*bn-2+……………….+d1*b0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n: number of digits in number.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b: base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d: digit</a:t>
            </a:r>
          </a:p>
          <a:p>
            <a:pPr marL="0" indent="0">
              <a:buNone/>
            </a:pPr>
            <a:r>
              <a:rPr lang="en-US" dirty="0" err="1" smtClean="0"/>
              <a:t>i.E</a:t>
            </a:r>
            <a:r>
              <a:rPr lang="en-US" dirty="0" smtClean="0"/>
              <a:t>: 1011</a:t>
            </a:r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 err="1" smtClean="0"/>
              <a:t>written,binary</a:t>
            </a:r>
            <a:r>
              <a:rPr lang="en-US" dirty="0" smtClean="0"/>
              <a:t> number are often </a:t>
            </a:r>
            <a:r>
              <a:rPr lang="en-US" dirty="0" err="1" smtClean="0"/>
              <a:t>subscripted,prefixed</a:t>
            </a:r>
            <a:r>
              <a:rPr lang="en-US" dirty="0" smtClean="0"/>
              <a:t> or suffixed in order to indicate their base.</a:t>
            </a:r>
          </a:p>
          <a:p>
            <a:pPr marL="0" indent="0">
              <a:buNone/>
            </a:pPr>
            <a:r>
              <a:rPr lang="en-US" dirty="0" smtClean="0"/>
              <a:t>The following notations are equivalent:</a:t>
            </a:r>
          </a:p>
          <a:p>
            <a:pPr marL="0" indent="0">
              <a:buNone/>
            </a:pPr>
            <a:r>
              <a:rPr lang="en-US" dirty="0" smtClean="0"/>
              <a:t>1011binary (explicit statement of </a:t>
            </a:r>
            <a:r>
              <a:rPr lang="en-US" dirty="0" err="1" smtClean="0"/>
              <a:t>fomat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10111b (a suffix indicating binary format)</a:t>
            </a:r>
          </a:p>
          <a:p>
            <a:pPr marL="0" indent="0">
              <a:buNone/>
            </a:pPr>
            <a:r>
              <a:rPr lang="en-US" dirty="0" smtClean="0"/>
              <a:t>01101B (a </a:t>
            </a:r>
            <a:r>
              <a:rPr lang="en-US" dirty="0" smtClean="0"/>
              <a:t>suffix indicating binary format)</a:t>
            </a:r>
          </a:p>
          <a:p>
            <a:pPr marL="0" indent="0">
              <a:buNone/>
            </a:pPr>
            <a:r>
              <a:rPr lang="en-US" dirty="0" smtClean="0"/>
              <a:t>011012 </a:t>
            </a:r>
            <a:r>
              <a:rPr lang="en-US" dirty="0" smtClean="0"/>
              <a:t>(a subscript indicating base-2(binary))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298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6366"/>
            <a:ext cx="10515600" cy="5790597"/>
          </a:xfrm>
        </p:spPr>
        <p:txBody>
          <a:bodyPr/>
          <a:lstStyle/>
          <a:p>
            <a:r>
              <a:rPr lang="en-US" dirty="0" smtClean="0"/>
              <a:t>Base / Radix:</a:t>
            </a:r>
          </a:p>
          <a:p>
            <a:r>
              <a:rPr lang="en-US" dirty="0" smtClean="0"/>
              <a:t>The total number of digits used in number system is called its base or radix.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220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14300"/>
            <a:ext cx="8839200" cy="762000"/>
          </a:xfrm>
        </p:spPr>
        <p:txBody>
          <a:bodyPr/>
          <a:lstStyle/>
          <a:p>
            <a:r>
              <a:rPr lang="en-US" altLang="en-US" smtClean="0"/>
              <a:t>Binary Numbers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938213"/>
            <a:ext cx="8839200" cy="5257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mtClean="0"/>
              <a:t>Internally, information in digital systems is of binary form</a:t>
            </a:r>
          </a:p>
          <a:p>
            <a:pPr lvl="1">
              <a:lnSpc>
                <a:spcPct val="110000"/>
              </a:lnSpc>
            </a:pPr>
            <a:r>
              <a:rPr lang="en-US" altLang="en-US" smtClean="0"/>
              <a:t>groups of bits (i.e. binary numbers)</a:t>
            </a:r>
          </a:p>
          <a:p>
            <a:pPr lvl="1">
              <a:lnSpc>
                <a:spcPct val="110000"/>
              </a:lnSpc>
            </a:pPr>
            <a:r>
              <a:rPr lang="en-US" altLang="en-US" smtClean="0"/>
              <a:t>all the processing (arithmetic, logical, etc) are performed on binary numbers.</a:t>
            </a:r>
          </a:p>
          <a:p>
            <a:pPr>
              <a:lnSpc>
                <a:spcPct val="110000"/>
              </a:lnSpc>
            </a:pPr>
            <a:r>
              <a:rPr lang="en-US" altLang="en-US" u="sng" smtClean="0"/>
              <a:t>Example</a:t>
            </a:r>
            <a:r>
              <a:rPr lang="en-US" altLang="en-US" smtClean="0"/>
              <a:t>: </a:t>
            </a:r>
          </a:p>
          <a:p>
            <a:pPr lvl="1">
              <a:lnSpc>
                <a:spcPct val="110000"/>
              </a:lnSpc>
            </a:pPr>
            <a:r>
              <a:rPr lang="en-US" altLang="en-US" smtClean="0"/>
              <a:t>In decimal, (100101)</a:t>
            </a:r>
            <a:r>
              <a:rPr lang="en-US" altLang="en-US" baseline="-25000" smtClean="0"/>
              <a:t>2</a:t>
            </a:r>
          </a:p>
          <a:p>
            <a:pPr lvl="1">
              <a:lnSpc>
                <a:spcPct val="110000"/>
              </a:lnSpc>
            </a:pPr>
            <a:r>
              <a:rPr lang="en-US" altLang="en-US" smtClean="0">
                <a:sym typeface="Symbol" panose="05050102010706020507" pitchFamily="18" charset="2"/>
              </a:rPr>
              <a:t>Convention: write only the coefficients.</a:t>
            </a:r>
          </a:p>
          <a:p>
            <a:pPr lvl="1">
              <a:lnSpc>
                <a:spcPct val="130000"/>
              </a:lnSpc>
            </a:pPr>
            <a:r>
              <a:rPr lang="en-US" altLang="en-US" smtClean="0">
                <a:sym typeface="Symbol" panose="05050102010706020507" pitchFamily="18" charset="2"/>
              </a:rPr>
              <a:t>A = a</a:t>
            </a:r>
            <a:r>
              <a:rPr lang="en-US" altLang="en-US" baseline="-25000" smtClean="0">
                <a:sym typeface="Symbol" panose="05050102010706020507" pitchFamily="18" charset="2"/>
              </a:rPr>
              <a:t>1 </a:t>
            </a:r>
            <a:r>
              <a:rPr lang="en-US" altLang="en-US" smtClean="0">
                <a:sym typeface="Symbol" panose="05050102010706020507" pitchFamily="18" charset="2"/>
              </a:rPr>
              <a:t>a</a:t>
            </a:r>
            <a:r>
              <a:rPr lang="en-US" altLang="en-US" baseline="-25000" smtClean="0">
                <a:sym typeface="Symbol" panose="05050102010706020507" pitchFamily="18" charset="2"/>
              </a:rPr>
              <a:t>0</a:t>
            </a:r>
            <a:r>
              <a:rPr lang="en-US" altLang="en-US" smtClean="0">
                <a:sym typeface="Symbol" panose="05050102010706020507" pitchFamily="18" charset="2"/>
              </a:rPr>
              <a:t> . a</a:t>
            </a:r>
            <a:r>
              <a:rPr lang="en-US" altLang="en-US" baseline="-25000" smtClean="0">
                <a:sym typeface="Symbol" panose="05050102010706020507" pitchFamily="18" charset="2"/>
              </a:rPr>
              <a:t>-1 </a:t>
            </a:r>
            <a:r>
              <a:rPr lang="en-US" altLang="en-US" smtClean="0">
                <a:sym typeface="Symbol" panose="05050102010706020507" pitchFamily="18" charset="2"/>
              </a:rPr>
              <a:t>a</a:t>
            </a:r>
            <a:r>
              <a:rPr lang="en-US" altLang="en-US" baseline="-25000" smtClean="0">
                <a:sym typeface="Symbol" panose="05050102010706020507" pitchFamily="18" charset="2"/>
              </a:rPr>
              <a:t>-2 </a:t>
            </a:r>
            <a:r>
              <a:rPr lang="en-US" altLang="en-US" smtClean="0">
                <a:sym typeface="Symbol" panose="05050102010706020507" pitchFamily="18" charset="2"/>
              </a:rPr>
              <a:t>a</a:t>
            </a:r>
            <a:r>
              <a:rPr lang="en-US" altLang="en-US" baseline="-25000" smtClean="0">
                <a:sym typeface="Symbol" panose="05050102010706020507" pitchFamily="18" charset="2"/>
              </a:rPr>
              <a:t>-3 </a:t>
            </a:r>
            <a:r>
              <a:rPr lang="en-US" altLang="en-US" smtClean="0">
                <a:sym typeface="Symbol" panose="05050102010706020507" pitchFamily="18" charset="2"/>
              </a:rPr>
              <a:t>where</a:t>
            </a:r>
            <a:r>
              <a:rPr lang="en-US" altLang="en-US" baseline="-25000" smtClean="0">
                <a:sym typeface="Symbol" panose="05050102010706020507" pitchFamily="18" charset="2"/>
              </a:rPr>
              <a:t> </a:t>
            </a:r>
            <a:r>
              <a:rPr lang="en-US" altLang="en-US" smtClean="0">
                <a:sym typeface="Symbol" panose="05050102010706020507" pitchFamily="18" charset="2"/>
              </a:rPr>
              <a:t>a</a:t>
            </a:r>
            <a:r>
              <a:rPr lang="en-US" altLang="en-US" baseline="-25000" smtClean="0">
                <a:sym typeface="Symbol" panose="05050102010706020507" pitchFamily="18" charset="2"/>
              </a:rPr>
              <a:t>j</a:t>
            </a:r>
            <a:r>
              <a:rPr lang="en-US" altLang="en-US" smtClean="0">
                <a:sym typeface="Symbol" panose="05050102010706020507" pitchFamily="18" charset="2"/>
              </a:rPr>
              <a:t>  {0, 1, …, 9}</a:t>
            </a:r>
          </a:p>
          <a:p>
            <a:pPr lvl="1">
              <a:lnSpc>
                <a:spcPct val="110000"/>
              </a:lnSpc>
            </a:pPr>
            <a:r>
              <a:rPr lang="en-US" altLang="en-US" smtClean="0">
                <a:sym typeface="Symbol" panose="05050102010706020507" pitchFamily="18" charset="2"/>
              </a:rPr>
              <a:t>How do you calculate the value of A?</a:t>
            </a:r>
          </a:p>
        </p:txBody>
      </p:sp>
    </p:spTree>
    <p:extLst>
      <p:ext uri="{BB962C8B-B14F-4D97-AF65-F5344CB8AC3E}">
        <p14:creationId xmlns:p14="http://schemas.microsoft.com/office/powerpoint/2010/main" val="203999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2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430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Office Theme</vt:lpstr>
      <vt:lpstr>Number system </vt:lpstr>
      <vt:lpstr>PowerPoint Presentation</vt:lpstr>
      <vt:lpstr>Decimal number system </vt:lpstr>
      <vt:lpstr>PowerPoint Presentation</vt:lpstr>
      <vt:lpstr>Binary number system</vt:lpstr>
      <vt:lpstr>PowerPoint Presentation</vt:lpstr>
      <vt:lpstr>PowerPoint Presentation</vt:lpstr>
      <vt:lpstr>PowerPoint Presentation</vt:lpstr>
      <vt:lpstr>Binary Numbers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system</dc:title>
  <dc:creator>mehmooda yaqoob</dc:creator>
  <cp:lastModifiedBy>mehmooda yaqoob</cp:lastModifiedBy>
  <cp:revision>10</cp:revision>
  <dcterms:created xsi:type="dcterms:W3CDTF">2017-02-14T04:13:15Z</dcterms:created>
  <dcterms:modified xsi:type="dcterms:W3CDTF">2017-02-14T05:57:26Z</dcterms:modified>
</cp:coreProperties>
</file>